
<file path=[Content_Types].xml><?xml version="1.0" encoding="utf-8"?>
<Types xmlns="http://schemas.openxmlformats.org/package/2006/content-types">
  <Default Extension="fntdata" ContentType="application/x-fontdata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3"/>
  </p:notesMasterIdLst>
  <p:sldIdLst>
    <p:sldId id="256" r:id="rId2"/>
    <p:sldId id="262" r:id="rId3"/>
    <p:sldId id="257" r:id="rId4"/>
    <p:sldId id="273" r:id="rId5"/>
    <p:sldId id="270" r:id="rId6"/>
    <p:sldId id="276" r:id="rId7"/>
    <p:sldId id="279" r:id="rId8"/>
    <p:sldId id="282" r:id="rId9"/>
    <p:sldId id="286" r:id="rId10"/>
    <p:sldId id="287" r:id="rId11"/>
    <p:sldId id="274" r:id="rId12"/>
    <p:sldId id="288" r:id="rId13"/>
    <p:sldId id="289" r:id="rId14"/>
    <p:sldId id="291" r:id="rId15"/>
    <p:sldId id="284" r:id="rId16"/>
    <p:sldId id="283" r:id="rId17"/>
    <p:sldId id="292" r:id="rId18"/>
    <p:sldId id="295" r:id="rId19"/>
    <p:sldId id="294" r:id="rId20"/>
    <p:sldId id="259" r:id="rId21"/>
    <p:sldId id="260" r:id="rId22"/>
  </p:sldIdLst>
  <p:sldSz cx="18288000" cy="10287000"/>
  <p:notesSz cx="6858000" cy="9144000"/>
  <p:embeddedFontLst>
    <p:embeddedFont>
      <p:font typeface="Arial Black" panose="020B0A04020102020204" pitchFamily="34" charset="0"/>
      <p:bold r:id="rId24"/>
    </p:embeddedFont>
    <p:embeddedFont>
      <p:font typeface="Montserrat Classic" panose="020B0604020202020204" charset="0"/>
      <p:regular r:id="rId25"/>
    </p:embeddedFont>
    <p:embeddedFont>
      <p:font typeface="Montserrat Classic Bold" panose="020B0604020202020204" charset="0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591" autoAdjust="0"/>
    <p:restoredTop sz="94622" autoAdjust="0"/>
  </p:normalViewPr>
  <p:slideViewPr>
    <p:cSldViewPr>
      <p:cViewPr>
        <p:scale>
          <a:sx n="50" d="100"/>
          <a:sy n="50" d="100"/>
        </p:scale>
        <p:origin x="1085" y="1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-2078"/>
    </p:cViewPr>
  </p:sorterViewPr>
  <p:notesViewPr>
    <p:cSldViewPr>
      <p:cViewPr varScale="1">
        <p:scale>
          <a:sx n="65" d="100"/>
          <a:sy n="65" d="100"/>
        </p:scale>
        <p:origin x="3154" y="6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7FD17B-6A6D-426F-90CA-8C27F3C9FD6D}" type="datetimeFigureOut">
              <a:rPr lang="en-IN" smtClean="0"/>
              <a:t>23-02-2024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CCB58D-9748-429A-B471-554401C1B1C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23923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CCB58D-9748-429A-B471-554401C1B1CC}" type="slidenum">
              <a:rPr lang="en-IN" smtClean="0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093658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CCB58D-9748-429A-B471-554401C1B1CC}" type="slidenum">
              <a:rPr lang="en-IN" smtClean="0"/>
              <a:t>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977247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CCB58D-9748-429A-B471-554401C1B1CC}" type="slidenum">
              <a:rPr lang="en-IN" smtClean="0"/>
              <a:t>10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636337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CCB58D-9748-429A-B471-554401C1B1CC}" type="slidenum">
              <a:rPr lang="en-IN" smtClean="0"/>
              <a:t>11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43898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CCB58D-9748-429A-B471-554401C1B1CC}" type="slidenum">
              <a:rPr lang="en-IN" smtClean="0"/>
              <a:t>12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444094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CCB58D-9748-429A-B471-554401C1B1CC}" type="slidenum">
              <a:rPr lang="en-IN" smtClean="0"/>
              <a:t>13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552187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CCB58D-9748-429A-B471-554401C1B1CC}" type="slidenum">
              <a:rPr lang="en-IN" smtClean="0"/>
              <a:t>20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834333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8.svg"/><Relationship Id="rId9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8.svg"/><Relationship Id="rId9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8.svg"/><Relationship Id="rId9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8.svg"/><Relationship Id="rId9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4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4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8.svg"/><Relationship Id="rId7" Type="http://schemas.openxmlformats.org/officeDocument/2006/relationships/image" Target="../media/image10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2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11.png"/><Relationship Id="rId4" Type="http://schemas.openxmlformats.org/officeDocument/2006/relationships/image" Target="../media/image8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59.png"/><Relationship Id="rId3" Type="http://schemas.openxmlformats.org/officeDocument/2006/relationships/image" Target="../media/image8.svg"/><Relationship Id="rId7" Type="http://schemas.openxmlformats.org/officeDocument/2006/relationships/image" Target="../media/image10.svg"/><Relationship Id="rId12" Type="http://schemas.openxmlformats.org/officeDocument/2006/relationships/image" Target="../media/image5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57.png"/><Relationship Id="rId5" Type="http://schemas.openxmlformats.org/officeDocument/2006/relationships/image" Target="../media/image6.svg"/><Relationship Id="rId15" Type="http://schemas.openxmlformats.org/officeDocument/2006/relationships/image" Target="../media/image61.PNG"/><Relationship Id="rId10" Type="http://schemas.openxmlformats.org/officeDocument/2006/relationships/image" Target="../media/image56.png"/><Relationship Id="rId4" Type="http://schemas.openxmlformats.org/officeDocument/2006/relationships/image" Target="../media/image5.png"/><Relationship Id="rId9" Type="http://schemas.openxmlformats.org/officeDocument/2006/relationships/image" Target="../media/image55.png"/><Relationship Id="rId14" Type="http://schemas.openxmlformats.org/officeDocument/2006/relationships/image" Target="../media/image6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8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g"/><Relationship Id="rId3" Type="http://schemas.openxmlformats.org/officeDocument/2006/relationships/image" Target="../media/image18.jpeg"/><Relationship Id="rId7" Type="http://schemas.openxmlformats.org/officeDocument/2006/relationships/image" Target="../media/image22.jfif"/><Relationship Id="rId12" Type="http://schemas.openxmlformats.org/officeDocument/2006/relationships/image" Target="../media/image2.sv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11" Type="http://schemas.openxmlformats.org/officeDocument/2006/relationships/image" Target="../media/image1.png"/><Relationship Id="rId5" Type="http://schemas.openxmlformats.org/officeDocument/2006/relationships/image" Target="../media/image20.jpeg"/><Relationship Id="rId10" Type="http://schemas.openxmlformats.org/officeDocument/2006/relationships/image" Target="../media/image25.jpeg"/><Relationship Id="rId4" Type="http://schemas.openxmlformats.org/officeDocument/2006/relationships/image" Target="../media/image19.jpeg"/><Relationship Id="rId9" Type="http://schemas.openxmlformats.org/officeDocument/2006/relationships/image" Target="../media/image24.jf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jpg"/><Relationship Id="rId5" Type="http://schemas.openxmlformats.org/officeDocument/2006/relationships/image" Target="../media/image28.jpeg"/><Relationship Id="rId4" Type="http://schemas.openxmlformats.org/officeDocument/2006/relationships/image" Target="../media/image27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34.jpg"/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12" Type="http://schemas.openxmlformats.org/officeDocument/2006/relationships/image" Target="../media/image3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11" Type="http://schemas.openxmlformats.org/officeDocument/2006/relationships/image" Target="../media/image32.jpg"/><Relationship Id="rId5" Type="http://schemas.openxmlformats.org/officeDocument/2006/relationships/image" Target="../media/image1.png"/><Relationship Id="rId10" Type="http://schemas.openxmlformats.org/officeDocument/2006/relationships/image" Target="../media/image31.jpg"/><Relationship Id="rId4" Type="http://schemas.openxmlformats.org/officeDocument/2006/relationships/image" Target="../media/image8.svg"/><Relationship Id="rId9" Type="http://schemas.openxmlformats.org/officeDocument/2006/relationships/image" Target="../media/image3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-1111642">
            <a:off x="13879504" y="-4211276"/>
            <a:ext cx="10443683" cy="8487866"/>
          </a:xfrm>
          <a:custGeom>
            <a:avLst/>
            <a:gdLst/>
            <a:ahLst/>
            <a:cxnLst/>
            <a:rect l="l" t="t" r="r" b="b"/>
            <a:pathLst>
              <a:path w="10443683" h="8487866">
                <a:moveTo>
                  <a:pt x="0" y="0"/>
                </a:moveTo>
                <a:lnTo>
                  <a:pt x="10443683" y="0"/>
                </a:lnTo>
                <a:lnTo>
                  <a:pt x="10443683" y="8487866"/>
                </a:lnTo>
                <a:lnTo>
                  <a:pt x="0" y="84878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4318441" y="9258300"/>
            <a:ext cx="9727319" cy="3106962"/>
          </a:xfrm>
          <a:custGeom>
            <a:avLst/>
            <a:gdLst/>
            <a:ahLst/>
            <a:cxnLst/>
            <a:rect l="l" t="t" r="r" b="b"/>
            <a:pathLst>
              <a:path w="9727319" h="3106962">
                <a:moveTo>
                  <a:pt x="0" y="0"/>
                </a:moveTo>
                <a:lnTo>
                  <a:pt x="9727318" y="0"/>
                </a:lnTo>
                <a:lnTo>
                  <a:pt x="9727318" y="3106962"/>
                </a:lnTo>
                <a:lnTo>
                  <a:pt x="0" y="31069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" name="Freeform 3">
            <a:extLst>
              <a:ext uri="{FF2B5EF4-FFF2-40B4-BE49-F238E27FC236}">
                <a16:creationId xmlns:a16="http://schemas.microsoft.com/office/drawing/2014/main" id="{C4E8C2FE-F240-1D36-8D14-79AACBCD598F}"/>
              </a:ext>
            </a:extLst>
          </p:cNvPr>
          <p:cNvSpPr/>
          <p:nvPr/>
        </p:nvSpPr>
        <p:spPr>
          <a:xfrm rot="-6284008">
            <a:off x="17620701" y="6725890"/>
            <a:ext cx="4789367" cy="7690070"/>
          </a:xfrm>
          <a:custGeom>
            <a:avLst/>
            <a:gdLst/>
            <a:ahLst/>
            <a:cxnLst/>
            <a:rect l="l" t="t" r="r" b="b"/>
            <a:pathLst>
              <a:path w="4789367" h="7690070">
                <a:moveTo>
                  <a:pt x="0" y="0"/>
                </a:moveTo>
                <a:lnTo>
                  <a:pt x="4789367" y="0"/>
                </a:lnTo>
                <a:lnTo>
                  <a:pt x="4789367" y="7690070"/>
                </a:lnTo>
                <a:lnTo>
                  <a:pt x="0" y="769007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50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898619-0CE8-0F50-6C37-2F3420081EC5}"/>
              </a:ext>
            </a:extLst>
          </p:cNvPr>
          <p:cNvSpPr txBox="1"/>
          <p:nvPr/>
        </p:nvSpPr>
        <p:spPr>
          <a:xfrm>
            <a:off x="3505200" y="1866900"/>
            <a:ext cx="1203960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800" dirty="0">
                <a:solidFill>
                  <a:schemeClr val="accent1">
                    <a:lumMod val="75000"/>
                  </a:schemeClr>
                </a:solidFill>
                <a:latin typeface="Arial Black" panose="020B0A04020102020204" pitchFamily="34" charset="0"/>
              </a:rPr>
              <a:t>					TITLE </a:t>
            </a:r>
          </a:p>
          <a:p>
            <a:endParaRPr lang="en-IN" sz="4800" dirty="0">
              <a:solidFill>
                <a:schemeClr val="accent1">
                  <a:lumMod val="75000"/>
                </a:schemeClr>
              </a:solidFill>
              <a:latin typeface="Arial Black" panose="020B0A04020102020204" pitchFamily="34" charset="0"/>
            </a:endParaRPr>
          </a:p>
          <a:p>
            <a:r>
              <a:rPr lang="en-IN" sz="4800" dirty="0">
                <a:solidFill>
                  <a:schemeClr val="accent1">
                    <a:lumMod val="75000"/>
                  </a:schemeClr>
                </a:solidFill>
                <a:latin typeface="Arial Black" panose="020B0A04020102020204" pitchFamily="34" charset="0"/>
              </a:rPr>
              <a:t>CERTIFLIX - IMAGE CORRECTNESS OF A PRODUCT IN AN E-MARKETPLACE</a:t>
            </a:r>
          </a:p>
          <a:p>
            <a:endParaRPr lang="en-IN" sz="4800" dirty="0">
              <a:solidFill>
                <a:schemeClr val="accent1">
                  <a:lumMod val="75000"/>
                </a:schemeClr>
              </a:solidFill>
              <a:latin typeface="Arial Black" panose="020B0A04020102020204" pitchFamily="34" charset="0"/>
            </a:endParaRPr>
          </a:p>
          <a:p>
            <a:endParaRPr lang="en-IN" sz="4800" dirty="0">
              <a:solidFill>
                <a:schemeClr val="accent1">
                  <a:lumMod val="7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78A974-2040-28FB-0A8B-B52995089505}"/>
              </a:ext>
            </a:extLst>
          </p:cNvPr>
          <p:cNvSpPr txBox="1"/>
          <p:nvPr/>
        </p:nvSpPr>
        <p:spPr>
          <a:xfrm>
            <a:off x="14028271" y="6665771"/>
            <a:ext cx="118872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MEMBERS: </a:t>
            </a:r>
          </a:p>
          <a:p>
            <a:endParaRPr lang="en-IN" sz="28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sz="28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AJITHAA MALINI M</a:t>
            </a:r>
          </a:p>
          <a:p>
            <a:r>
              <a:rPr lang="en-IN" sz="28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AZHARA Y</a:t>
            </a:r>
          </a:p>
          <a:p>
            <a:r>
              <a:rPr lang="en-IN" sz="28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DEIVANAYAKI 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4408728">
            <a:off x="4323659" y="-2800170"/>
            <a:ext cx="15887340" cy="15887340"/>
          </a:xfrm>
          <a:custGeom>
            <a:avLst/>
            <a:gdLst/>
            <a:ahLst/>
            <a:cxnLst/>
            <a:rect l="l" t="t" r="r" b="b"/>
            <a:pathLst>
              <a:path w="15887340" h="15887340">
                <a:moveTo>
                  <a:pt x="0" y="0"/>
                </a:moveTo>
                <a:lnTo>
                  <a:pt x="15887341" y="0"/>
                </a:lnTo>
                <a:lnTo>
                  <a:pt x="15887341" y="15887340"/>
                </a:lnTo>
                <a:lnTo>
                  <a:pt x="0" y="158873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15" name="Freeform 15"/>
          <p:cNvSpPr/>
          <p:nvPr/>
        </p:nvSpPr>
        <p:spPr>
          <a:xfrm rot="148401" flipH="1">
            <a:off x="15297701" y="384797"/>
            <a:ext cx="6729406" cy="5469172"/>
          </a:xfrm>
          <a:custGeom>
            <a:avLst/>
            <a:gdLst/>
            <a:ahLst/>
            <a:cxnLst/>
            <a:rect l="l" t="t" r="r" b="b"/>
            <a:pathLst>
              <a:path w="6729406" h="5469172">
                <a:moveTo>
                  <a:pt x="6729406" y="0"/>
                </a:moveTo>
                <a:lnTo>
                  <a:pt x="0" y="0"/>
                </a:lnTo>
                <a:lnTo>
                  <a:pt x="0" y="5469172"/>
                </a:lnTo>
                <a:lnTo>
                  <a:pt x="6729406" y="5469172"/>
                </a:lnTo>
                <a:lnTo>
                  <a:pt x="6729406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4" name="Freeform 24"/>
          <p:cNvSpPr/>
          <p:nvPr/>
        </p:nvSpPr>
        <p:spPr>
          <a:xfrm rot="1082301">
            <a:off x="-5072607" y="6650746"/>
            <a:ext cx="11928886" cy="8231043"/>
          </a:xfrm>
          <a:custGeom>
            <a:avLst/>
            <a:gdLst/>
            <a:ahLst/>
            <a:cxnLst/>
            <a:rect l="l" t="t" r="r" b="b"/>
            <a:pathLst>
              <a:path w="11928886" h="8231043">
                <a:moveTo>
                  <a:pt x="0" y="0"/>
                </a:moveTo>
                <a:lnTo>
                  <a:pt x="11928886" y="0"/>
                </a:lnTo>
                <a:lnTo>
                  <a:pt x="11928886" y="8231043"/>
                </a:lnTo>
                <a:lnTo>
                  <a:pt x="0" y="823104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50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1FC562-1742-38A5-6619-612A184E7712}"/>
              </a:ext>
            </a:extLst>
          </p:cNvPr>
          <p:cNvSpPr txBox="1"/>
          <p:nvPr/>
        </p:nvSpPr>
        <p:spPr>
          <a:xfrm>
            <a:off x="537368" y="269355"/>
            <a:ext cx="1574665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0" i="0" dirty="0">
                <a:solidFill>
                  <a:schemeClr val="tx2">
                    <a:lumMod val="75000"/>
                  </a:schemeClr>
                </a:solidFill>
                <a:effectLst/>
                <a:latin typeface="Montserrat Classic" panose="020B0604020202020204" charset="0"/>
              </a:rPr>
              <a:t>WEB EXTENSION 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724943-E576-D536-A795-92CA3364600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686" y="1714324"/>
            <a:ext cx="12192627" cy="6858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8564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4408728">
            <a:off x="4323659" y="-2800170"/>
            <a:ext cx="15887340" cy="15887340"/>
          </a:xfrm>
          <a:custGeom>
            <a:avLst/>
            <a:gdLst/>
            <a:ahLst/>
            <a:cxnLst/>
            <a:rect l="l" t="t" r="r" b="b"/>
            <a:pathLst>
              <a:path w="15887340" h="15887340">
                <a:moveTo>
                  <a:pt x="0" y="0"/>
                </a:moveTo>
                <a:lnTo>
                  <a:pt x="15887341" y="0"/>
                </a:lnTo>
                <a:lnTo>
                  <a:pt x="15887341" y="15887340"/>
                </a:lnTo>
                <a:lnTo>
                  <a:pt x="0" y="158873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15" name="Freeform 15"/>
          <p:cNvSpPr/>
          <p:nvPr/>
        </p:nvSpPr>
        <p:spPr>
          <a:xfrm rot="148401" flipH="1">
            <a:off x="15297701" y="384797"/>
            <a:ext cx="6729406" cy="5469172"/>
          </a:xfrm>
          <a:custGeom>
            <a:avLst/>
            <a:gdLst/>
            <a:ahLst/>
            <a:cxnLst/>
            <a:rect l="l" t="t" r="r" b="b"/>
            <a:pathLst>
              <a:path w="6729406" h="5469172">
                <a:moveTo>
                  <a:pt x="6729406" y="0"/>
                </a:moveTo>
                <a:lnTo>
                  <a:pt x="0" y="0"/>
                </a:lnTo>
                <a:lnTo>
                  <a:pt x="0" y="5469172"/>
                </a:lnTo>
                <a:lnTo>
                  <a:pt x="6729406" y="5469172"/>
                </a:lnTo>
                <a:lnTo>
                  <a:pt x="6729406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4" name="Freeform 24"/>
          <p:cNvSpPr/>
          <p:nvPr/>
        </p:nvSpPr>
        <p:spPr>
          <a:xfrm rot="1082301">
            <a:off x="-5072607" y="6650746"/>
            <a:ext cx="11928886" cy="8231043"/>
          </a:xfrm>
          <a:custGeom>
            <a:avLst/>
            <a:gdLst/>
            <a:ahLst/>
            <a:cxnLst/>
            <a:rect l="l" t="t" r="r" b="b"/>
            <a:pathLst>
              <a:path w="11928886" h="8231043">
                <a:moveTo>
                  <a:pt x="0" y="0"/>
                </a:moveTo>
                <a:lnTo>
                  <a:pt x="11928886" y="0"/>
                </a:lnTo>
                <a:lnTo>
                  <a:pt x="11928886" y="8231043"/>
                </a:lnTo>
                <a:lnTo>
                  <a:pt x="0" y="823104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50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1FC562-1742-38A5-6619-612A184E7712}"/>
              </a:ext>
            </a:extLst>
          </p:cNvPr>
          <p:cNvSpPr txBox="1"/>
          <p:nvPr/>
        </p:nvSpPr>
        <p:spPr>
          <a:xfrm>
            <a:off x="537368" y="269355"/>
            <a:ext cx="1574665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0" i="0" dirty="0">
                <a:solidFill>
                  <a:schemeClr val="tx2">
                    <a:lumMod val="75000"/>
                  </a:schemeClr>
                </a:solidFill>
                <a:effectLst/>
                <a:latin typeface="Montserrat Classic" panose="020B0604020202020204" charset="0"/>
              </a:rPr>
              <a:t>WEB EXTENSION 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A78B9F-8FAF-1672-570A-F2DC22A77CB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686" y="1714324"/>
            <a:ext cx="12192627" cy="6858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7769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4408728">
            <a:off x="4323659" y="-2800170"/>
            <a:ext cx="15887340" cy="15887340"/>
          </a:xfrm>
          <a:custGeom>
            <a:avLst/>
            <a:gdLst/>
            <a:ahLst/>
            <a:cxnLst/>
            <a:rect l="l" t="t" r="r" b="b"/>
            <a:pathLst>
              <a:path w="15887340" h="15887340">
                <a:moveTo>
                  <a:pt x="0" y="0"/>
                </a:moveTo>
                <a:lnTo>
                  <a:pt x="15887341" y="0"/>
                </a:lnTo>
                <a:lnTo>
                  <a:pt x="15887341" y="15887340"/>
                </a:lnTo>
                <a:lnTo>
                  <a:pt x="0" y="158873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15" name="Freeform 15"/>
          <p:cNvSpPr/>
          <p:nvPr/>
        </p:nvSpPr>
        <p:spPr>
          <a:xfrm rot="148401" flipH="1">
            <a:off x="15297701" y="384797"/>
            <a:ext cx="6729406" cy="5469172"/>
          </a:xfrm>
          <a:custGeom>
            <a:avLst/>
            <a:gdLst/>
            <a:ahLst/>
            <a:cxnLst/>
            <a:rect l="l" t="t" r="r" b="b"/>
            <a:pathLst>
              <a:path w="6729406" h="5469172">
                <a:moveTo>
                  <a:pt x="6729406" y="0"/>
                </a:moveTo>
                <a:lnTo>
                  <a:pt x="0" y="0"/>
                </a:lnTo>
                <a:lnTo>
                  <a:pt x="0" y="5469172"/>
                </a:lnTo>
                <a:lnTo>
                  <a:pt x="6729406" y="5469172"/>
                </a:lnTo>
                <a:lnTo>
                  <a:pt x="6729406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4" name="Freeform 24"/>
          <p:cNvSpPr/>
          <p:nvPr/>
        </p:nvSpPr>
        <p:spPr>
          <a:xfrm rot="1082301">
            <a:off x="-5072607" y="6650746"/>
            <a:ext cx="11928886" cy="8231043"/>
          </a:xfrm>
          <a:custGeom>
            <a:avLst/>
            <a:gdLst/>
            <a:ahLst/>
            <a:cxnLst/>
            <a:rect l="l" t="t" r="r" b="b"/>
            <a:pathLst>
              <a:path w="11928886" h="8231043">
                <a:moveTo>
                  <a:pt x="0" y="0"/>
                </a:moveTo>
                <a:lnTo>
                  <a:pt x="11928886" y="0"/>
                </a:lnTo>
                <a:lnTo>
                  <a:pt x="11928886" y="8231043"/>
                </a:lnTo>
                <a:lnTo>
                  <a:pt x="0" y="823104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50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1FC562-1742-38A5-6619-612A184E7712}"/>
              </a:ext>
            </a:extLst>
          </p:cNvPr>
          <p:cNvSpPr txBox="1"/>
          <p:nvPr/>
        </p:nvSpPr>
        <p:spPr>
          <a:xfrm>
            <a:off x="537368" y="269355"/>
            <a:ext cx="1574665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0" i="0" dirty="0">
                <a:solidFill>
                  <a:schemeClr val="tx2">
                    <a:lumMod val="75000"/>
                  </a:schemeClr>
                </a:solidFill>
                <a:effectLst/>
                <a:latin typeface="Montserrat Classic" panose="020B0604020202020204" charset="0"/>
              </a:rPr>
              <a:t>WEB EXTENSION 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627A80-4F1C-4A5B-1F31-A291D33CEDE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686" y="1714324"/>
            <a:ext cx="12192627" cy="6858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1627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4408728">
            <a:off x="4323659" y="-2800170"/>
            <a:ext cx="15887340" cy="15887340"/>
          </a:xfrm>
          <a:custGeom>
            <a:avLst/>
            <a:gdLst/>
            <a:ahLst/>
            <a:cxnLst/>
            <a:rect l="l" t="t" r="r" b="b"/>
            <a:pathLst>
              <a:path w="15887340" h="15887340">
                <a:moveTo>
                  <a:pt x="0" y="0"/>
                </a:moveTo>
                <a:lnTo>
                  <a:pt x="15887341" y="0"/>
                </a:lnTo>
                <a:lnTo>
                  <a:pt x="15887341" y="15887340"/>
                </a:lnTo>
                <a:lnTo>
                  <a:pt x="0" y="158873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15" name="Freeform 15"/>
          <p:cNvSpPr/>
          <p:nvPr/>
        </p:nvSpPr>
        <p:spPr>
          <a:xfrm rot="148401" flipH="1">
            <a:off x="15297701" y="384797"/>
            <a:ext cx="6729406" cy="5469172"/>
          </a:xfrm>
          <a:custGeom>
            <a:avLst/>
            <a:gdLst/>
            <a:ahLst/>
            <a:cxnLst/>
            <a:rect l="l" t="t" r="r" b="b"/>
            <a:pathLst>
              <a:path w="6729406" h="5469172">
                <a:moveTo>
                  <a:pt x="6729406" y="0"/>
                </a:moveTo>
                <a:lnTo>
                  <a:pt x="0" y="0"/>
                </a:lnTo>
                <a:lnTo>
                  <a:pt x="0" y="5469172"/>
                </a:lnTo>
                <a:lnTo>
                  <a:pt x="6729406" y="5469172"/>
                </a:lnTo>
                <a:lnTo>
                  <a:pt x="6729406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4" name="Freeform 24"/>
          <p:cNvSpPr/>
          <p:nvPr/>
        </p:nvSpPr>
        <p:spPr>
          <a:xfrm rot="1082301">
            <a:off x="-5072607" y="6650746"/>
            <a:ext cx="11928886" cy="8231043"/>
          </a:xfrm>
          <a:custGeom>
            <a:avLst/>
            <a:gdLst/>
            <a:ahLst/>
            <a:cxnLst/>
            <a:rect l="l" t="t" r="r" b="b"/>
            <a:pathLst>
              <a:path w="11928886" h="8231043">
                <a:moveTo>
                  <a:pt x="0" y="0"/>
                </a:moveTo>
                <a:lnTo>
                  <a:pt x="11928886" y="0"/>
                </a:lnTo>
                <a:lnTo>
                  <a:pt x="11928886" y="8231043"/>
                </a:lnTo>
                <a:lnTo>
                  <a:pt x="0" y="823104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50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1FC562-1742-38A5-6619-612A184E7712}"/>
              </a:ext>
            </a:extLst>
          </p:cNvPr>
          <p:cNvSpPr txBox="1"/>
          <p:nvPr/>
        </p:nvSpPr>
        <p:spPr>
          <a:xfrm>
            <a:off x="537368" y="269355"/>
            <a:ext cx="1574665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0" i="0" dirty="0">
                <a:solidFill>
                  <a:schemeClr val="tx2">
                    <a:lumMod val="75000"/>
                  </a:schemeClr>
                </a:solidFill>
                <a:effectLst/>
                <a:latin typeface="Montserrat Classic" panose="020B0604020202020204" charset="0"/>
              </a:rPr>
              <a:t>WEB EXTENSION 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E83B80-BA7E-60EC-835B-B34D297F258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686" y="1714324"/>
            <a:ext cx="12192627" cy="6858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1994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8">
            <a:extLst>
              <a:ext uri="{FF2B5EF4-FFF2-40B4-BE49-F238E27FC236}">
                <a16:creationId xmlns:a16="http://schemas.microsoft.com/office/drawing/2014/main" id="{7C8D87FD-5738-40AB-9A27-3FCEA6BB1E16}"/>
              </a:ext>
            </a:extLst>
          </p:cNvPr>
          <p:cNvSpPr/>
          <p:nvPr/>
        </p:nvSpPr>
        <p:spPr>
          <a:xfrm rot="19974241">
            <a:off x="14571429" y="-5385712"/>
            <a:ext cx="9495369" cy="7717145"/>
          </a:xfrm>
          <a:custGeom>
            <a:avLst/>
            <a:gdLst/>
            <a:ahLst/>
            <a:cxnLst/>
            <a:rect l="l" t="t" r="r" b="b"/>
            <a:pathLst>
              <a:path w="9495369" h="7717145">
                <a:moveTo>
                  <a:pt x="0" y="0"/>
                </a:moveTo>
                <a:lnTo>
                  <a:pt x="9495369" y="0"/>
                </a:lnTo>
                <a:lnTo>
                  <a:pt x="9495369" y="7717145"/>
                </a:lnTo>
                <a:lnTo>
                  <a:pt x="0" y="77171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0E387C-AAC6-2AC1-B3C7-9130DC1F9790}"/>
              </a:ext>
            </a:extLst>
          </p:cNvPr>
          <p:cNvSpPr txBox="1"/>
          <p:nvPr/>
        </p:nvSpPr>
        <p:spPr>
          <a:xfrm flipH="1">
            <a:off x="838199" y="504967"/>
            <a:ext cx="6248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tx2">
                    <a:lumMod val="75000"/>
                  </a:schemeClr>
                </a:solidFill>
                <a:latin typeface="Montserrat Classic Bold" panose="020B0604020202020204" charset="0"/>
              </a:rPr>
              <a:t>WEB APP FOR  SELLERS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latin typeface="Montserrat Classic Bold" panose="020B0604020202020204" charset="0"/>
              </a:rPr>
              <a:t>:</a:t>
            </a:r>
            <a:endParaRPr lang="en-IN" sz="2800" dirty="0">
              <a:solidFill>
                <a:schemeClr val="tx2">
                  <a:lumMod val="75000"/>
                </a:schemeClr>
              </a:solidFill>
              <a:latin typeface="Montserrat Classic Bold" panose="020B060402020202020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789D50-8807-059F-EAB4-9552A2750D6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45" b="6570"/>
          <a:stretch/>
        </p:blipFill>
        <p:spPr>
          <a:xfrm>
            <a:off x="6629400" y="994053"/>
            <a:ext cx="7239000" cy="384464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4D7E8D4-3026-0521-30C0-E2829EFACE1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56" b="6570"/>
          <a:stretch/>
        </p:blipFill>
        <p:spPr>
          <a:xfrm>
            <a:off x="1143000" y="5667057"/>
            <a:ext cx="7734301" cy="38446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6D6B2EB-1CA6-48EA-7BD6-F915E36AB396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56" b="6570"/>
          <a:stretch/>
        </p:blipFill>
        <p:spPr>
          <a:xfrm>
            <a:off x="9410700" y="5598115"/>
            <a:ext cx="7734300" cy="3844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322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8">
            <a:extLst>
              <a:ext uri="{FF2B5EF4-FFF2-40B4-BE49-F238E27FC236}">
                <a16:creationId xmlns:a16="http://schemas.microsoft.com/office/drawing/2014/main" id="{7C8D87FD-5738-40AB-9A27-3FCEA6BB1E16}"/>
              </a:ext>
            </a:extLst>
          </p:cNvPr>
          <p:cNvSpPr/>
          <p:nvPr/>
        </p:nvSpPr>
        <p:spPr>
          <a:xfrm rot="19974241">
            <a:off x="14571429" y="-5385712"/>
            <a:ext cx="9495369" cy="7717145"/>
          </a:xfrm>
          <a:custGeom>
            <a:avLst/>
            <a:gdLst/>
            <a:ahLst/>
            <a:cxnLst/>
            <a:rect l="l" t="t" r="r" b="b"/>
            <a:pathLst>
              <a:path w="9495369" h="7717145">
                <a:moveTo>
                  <a:pt x="0" y="0"/>
                </a:moveTo>
                <a:lnTo>
                  <a:pt x="9495369" y="0"/>
                </a:lnTo>
                <a:lnTo>
                  <a:pt x="9495369" y="7717145"/>
                </a:lnTo>
                <a:lnTo>
                  <a:pt x="0" y="77171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0E387C-AAC6-2AC1-B3C7-9130DC1F9790}"/>
              </a:ext>
            </a:extLst>
          </p:cNvPr>
          <p:cNvSpPr txBox="1"/>
          <p:nvPr/>
        </p:nvSpPr>
        <p:spPr>
          <a:xfrm flipH="1">
            <a:off x="838199" y="504967"/>
            <a:ext cx="6248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tx2">
                    <a:lumMod val="75000"/>
                  </a:schemeClr>
                </a:solidFill>
                <a:latin typeface="Montserrat Classic Bold" panose="020B0604020202020204" charset="0"/>
              </a:rPr>
              <a:t>WEB APP FOR  SELLERS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latin typeface="Montserrat Classic Bold" panose="020B0604020202020204" charset="0"/>
              </a:rPr>
              <a:t>:</a:t>
            </a:r>
            <a:endParaRPr lang="en-IN" sz="2800" dirty="0">
              <a:solidFill>
                <a:schemeClr val="tx2">
                  <a:lumMod val="75000"/>
                </a:schemeClr>
              </a:solidFill>
              <a:latin typeface="Montserrat Classic Bold" panose="020B060402020202020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CAEA05-37A0-3D22-C9A9-CE10004A4C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2200" y="6515100"/>
            <a:ext cx="7702336" cy="218380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F1DCB2C-34C8-0056-8026-1AF59AE4FC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433" y="6210300"/>
            <a:ext cx="8763000" cy="427196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C59E36D-7294-904A-4F4F-A731E1F61E9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4371" y="1772445"/>
            <a:ext cx="8568267" cy="333805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DE10993-A3B9-8011-A503-A84D5E5A41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328" y="1305491"/>
            <a:ext cx="8867210" cy="4271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8327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8">
            <a:extLst>
              <a:ext uri="{FF2B5EF4-FFF2-40B4-BE49-F238E27FC236}">
                <a16:creationId xmlns:a16="http://schemas.microsoft.com/office/drawing/2014/main" id="{7C8D87FD-5738-40AB-9A27-3FCEA6BB1E16}"/>
              </a:ext>
            </a:extLst>
          </p:cNvPr>
          <p:cNvSpPr/>
          <p:nvPr/>
        </p:nvSpPr>
        <p:spPr>
          <a:xfrm rot="19974241">
            <a:off x="14571429" y="-5385712"/>
            <a:ext cx="9495369" cy="7717145"/>
          </a:xfrm>
          <a:custGeom>
            <a:avLst/>
            <a:gdLst/>
            <a:ahLst/>
            <a:cxnLst/>
            <a:rect l="l" t="t" r="r" b="b"/>
            <a:pathLst>
              <a:path w="9495369" h="7717145">
                <a:moveTo>
                  <a:pt x="0" y="0"/>
                </a:moveTo>
                <a:lnTo>
                  <a:pt x="9495369" y="0"/>
                </a:lnTo>
                <a:lnTo>
                  <a:pt x="9495369" y="7717145"/>
                </a:lnTo>
                <a:lnTo>
                  <a:pt x="0" y="77171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0E387C-AAC6-2AC1-B3C7-9130DC1F9790}"/>
              </a:ext>
            </a:extLst>
          </p:cNvPr>
          <p:cNvSpPr txBox="1"/>
          <p:nvPr/>
        </p:nvSpPr>
        <p:spPr>
          <a:xfrm flipH="1">
            <a:off x="838199" y="504967"/>
            <a:ext cx="6248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tx2">
                    <a:lumMod val="75000"/>
                  </a:schemeClr>
                </a:solidFill>
                <a:latin typeface="Montserrat Classic Bold" panose="020B0604020202020204" charset="0"/>
              </a:rPr>
              <a:t>WEB APP FOR  SELLERS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latin typeface="Montserrat Classic Bold" panose="020B0604020202020204" charset="0"/>
              </a:rPr>
              <a:t>:</a:t>
            </a:r>
            <a:endParaRPr lang="en-IN" sz="2800" dirty="0">
              <a:solidFill>
                <a:schemeClr val="tx2">
                  <a:lumMod val="75000"/>
                </a:schemeClr>
              </a:solidFill>
              <a:latin typeface="Montserrat Classic Bold" panose="020B060402020202020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F4A328-5161-E9A0-93C8-4E820D98032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" y="6472315"/>
            <a:ext cx="7696200" cy="347130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11E18BC-33BF-0C8D-4722-E5389440CD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866900"/>
            <a:ext cx="8077201" cy="382825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2AFF70D-FBAF-18BA-1623-B47AB24E23E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0" y="1866900"/>
            <a:ext cx="7852835" cy="382825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B82CB97-BF28-D466-43F1-2AD764DFC49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6399" y="6819900"/>
            <a:ext cx="8077201" cy="2175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6707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55B64EC-DDC6-09A9-C50B-06CCC6E491B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77" b="5779"/>
          <a:stretch/>
        </p:blipFill>
        <p:spPr>
          <a:xfrm>
            <a:off x="2743200" y="1499968"/>
            <a:ext cx="13639800" cy="745353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3ADF619-86A7-0C8C-8284-499BB7BD63D1}"/>
              </a:ext>
            </a:extLst>
          </p:cNvPr>
          <p:cNvSpPr txBox="1"/>
          <p:nvPr/>
        </p:nvSpPr>
        <p:spPr>
          <a:xfrm>
            <a:off x="762000" y="576241"/>
            <a:ext cx="9144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tx2">
                    <a:lumMod val="75000"/>
                  </a:schemeClr>
                </a:solidFill>
                <a:latin typeface="Montserrat Classic Bold" panose="020B0604020202020204" charset="0"/>
              </a:rPr>
              <a:t>DASHBOARD PAGE:</a:t>
            </a:r>
            <a:endParaRPr lang="en-IN" sz="4000" dirty="0">
              <a:solidFill>
                <a:schemeClr val="tx2">
                  <a:lumMod val="75000"/>
                </a:schemeClr>
              </a:solidFill>
              <a:latin typeface="Montserrat Classic Bold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17232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EA4FDAB-5439-5A6F-DCE2-6FB7099A43A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" b="6606"/>
          <a:stretch/>
        </p:blipFill>
        <p:spPr>
          <a:xfrm>
            <a:off x="533400" y="1790700"/>
            <a:ext cx="7315200" cy="7543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2834B67-AE3B-9A64-8A61-116933EECA5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02" b="6805"/>
          <a:stretch/>
        </p:blipFill>
        <p:spPr>
          <a:xfrm>
            <a:off x="9178637" y="1790700"/>
            <a:ext cx="7661564" cy="7543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77DC8F0-8B84-A872-93E6-5DE69BD889BE}"/>
              </a:ext>
            </a:extLst>
          </p:cNvPr>
          <p:cNvSpPr txBox="1"/>
          <p:nvPr/>
        </p:nvSpPr>
        <p:spPr>
          <a:xfrm>
            <a:off x="533400" y="647700"/>
            <a:ext cx="9144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chemeClr val="tx2">
                    <a:lumMod val="75000"/>
                  </a:schemeClr>
                </a:solidFill>
                <a:latin typeface="Montserrat Classic Bold" panose="020B0604020202020204" charset="0"/>
              </a:rPr>
              <a:t>UPLOAD PAGE :</a:t>
            </a:r>
            <a:endParaRPr lang="en-IN" sz="3600" dirty="0">
              <a:solidFill>
                <a:schemeClr val="tx2">
                  <a:lumMod val="75000"/>
                </a:schemeClr>
              </a:solidFill>
              <a:latin typeface="Montserrat Classic Bold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96513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B311C63-1D7A-C2A1-A554-45BCCA54DA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27" b="5826"/>
          <a:stretch/>
        </p:blipFill>
        <p:spPr>
          <a:xfrm>
            <a:off x="9220200" y="1333500"/>
            <a:ext cx="8672945" cy="7391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037F41E-CEA2-1AB0-F9AF-04A66441554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902" b="7767"/>
          <a:stretch/>
        </p:blipFill>
        <p:spPr>
          <a:xfrm>
            <a:off x="394855" y="1333500"/>
            <a:ext cx="8520545" cy="7239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760989C-49AA-7295-85D1-CFCE2D4C1EDD}"/>
              </a:ext>
            </a:extLst>
          </p:cNvPr>
          <p:cNvSpPr txBox="1"/>
          <p:nvPr/>
        </p:nvSpPr>
        <p:spPr>
          <a:xfrm>
            <a:off x="394855" y="427396"/>
            <a:ext cx="9144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chemeClr val="tx2">
                    <a:lumMod val="75000"/>
                  </a:schemeClr>
                </a:solidFill>
                <a:latin typeface="Montserrat Classic Bold" panose="020B0604020202020204" charset="0"/>
              </a:rPr>
              <a:t>UPDATED DATABASE:</a:t>
            </a:r>
            <a:endParaRPr lang="en-IN" sz="3600" dirty="0">
              <a:solidFill>
                <a:schemeClr val="tx2">
                  <a:lumMod val="75000"/>
                </a:schemeClr>
              </a:solidFill>
              <a:latin typeface="Montserrat Classic Bold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22180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4408728">
            <a:off x="4323659" y="-2800170"/>
            <a:ext cx="15887340" cy="15887340"/>
          </a:xfrm>
          <a:custGeom>
            <a:avLst/>
            <a:gdLst/>
            <a:ahLst/>
            <a:cxnLst/>
            <a:rect l="l" t="t" r="r" b="b"/>
            <a:pathLst>
              <a:path w="15887340" h="15887340">
                <a:moveTo>
                  <a:pt x="0" y="0"/>
                </a:moveTo>
                <a:lnTo>
                  <a:pt x="15887341" y="0"/>
                </a:lnTo>
                <a:lnTo>
                  <a:pt x="15887341" y="15887340"/>
                </a:lnTo>
                <a:lnTo>
                  <a:pt x="0" y="158873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15" name="Freeform 15"/>
          <p:cNvSpPr/>
          <p:nvPr/>
        </p:nvSpPr>
        <p:spPr>
          <a:xfrm rot="148401" flipH="1">
            <a:off x="15297701" y="384797"/>
            <a:ext cx="6729406" cy="5469172"/>
          </a:xfrm>
          <a:custGeom>
            <a:avLst/>
            <a:gdLst/>
            <a:ahLst/>
            <a:cxnLst/>
            <a:rect l="l" t="t" r="r" b="b"/>
            <a:pathLst>
              <a:path w="6729406" h="5469172">
                <a:moveTo>
                  <a:pt x="6729406" y="0"/>
                </a:moveTo>
                <a:lnTo>
                  <a:pt x="0" y="0"/>
                </a:lnTo>
                <a:lnTo>
                  <a:pt x="0" y="5469172"/>
                </a:lnTo>
                <a:lnTo>
                  <a:pt x="6729406" y="5469172"/>
                </a:lnTo>
                <a:lnTo>
                  <a:pt x="6729406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2" name="TextBox 22"/>
          <p:cNvSpPr txBox="1"/>
          <p:nvPr/>
        </p:nvSpPr>
        <p:spPr>
          <a:xfrm>
            <a:off x="10886304" y="952500"/>
            <a:ext cx="4996390" cy="11541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000"/>
              </a:lnSpc>
            </a:pPr>
            <a:r>
              <a:rPr lang="en-US" sz="8000" dirty="0">
                <a:solidFill>
                  <a:srgbClr val="004AAD"/>
                </a:solidFill>
                <a:latin typeface="Montserrat Classic Bold"/>
              </a:rPr>
              <a:t>Outcome</a:t>
            </a:r>
          </a:p>
        </p:txBody>
      </p:sp>
      <p:sp>
        <p:nvSpPr>
          <p:cNvPr id="24" name="Freeform 24"/>
          <p:cNvSpPr/>
          <p:nvPr/>
        </p:nvSpPr>
        <p:spPr>
          <a:xfrm rot="1082301">
            <a:off x="-5072607" y="6650746"/>
            <a:ext cx="11928886" cy="8231043"/>
          </a:xfrm>
          <a:custGeom>
            <a:avLst/>
            <a:gdLst/>
            <a:ahLst/>
            <a:cxnLst/>
            <a:rect l="l" t="t" r="r" b="b"/>
            <a:pathLst>
              <a:path w="11928886" h="8231043">
                <a:moveTo>
                  <a:pt x="0" y="0"/>
                </a:moveTo>
                <a:lnTo>
                  <a:pt x="11928886" y="0"/>
                </a:lnTo>
                <a:lnTo>
                  <a:pt x="11928886" y="8231043"/>
                </a:lnTo>
                <a:lnTo>
                  <a:pt x="0" y="823104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50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5" name="TextBox 22">
            <a:extLst>
              <a:ext uri="{FF2B5EF4-FFF2-40B4-BE49-F238E27FC236}">
                <a16:creationId xmlns:a16="http://schemas.microsoft.com/office/drawing/2014/main" id="{370CB3F3-5A87-CE90-00D9-9573AFDB99A0}"/>
              </a:ext>
            </a:extLst>
          </p:cNvPr>
          <p:cNvSpPr txBox="1"/>
          <p:nvPr/>
        </p:nvSpPr>
        <p:spPr>
          <a:xfrm>
            <a:off x="2128820" y="908629"/>
            <a:ext cx="4996390" cy="11541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000"/>
              </a:lnSpc>
            </a:pPr>
            <a:r>
              <a:rPr lang="en-US" sz="8000" dirty="0">
                <a:solidFill>
                  <a:srgbClr val="004AAD"/>
                </a:solidFill>
                <a:latin typeface="Montserrat Classic Bold"/>
              </a:rPr>
              <a:t>Objective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330B4F3-5EC8-A2B7-9464-EB2DA954F87D}"/>
              </a:ext>
            </a:extLst>
          </p:cNvPr>
          <p:cNvSpPr txBox="1"/>
          <p:nvPr/>
        </p:nvSpPr>
        <p:spPr>
          <a:xfrm>
            <a:off x="9621758" y="2441613"/>
            <a:ext cx="8317983" cy="64636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Blip>
                <a:blip r:embed="rId8"/>
              </a:buBlip>
            </a:pPr>
            <a:r>
              <a:rPr lang="en-IN" sz="2800" dirty="0">
                <a:solidFill>
                  <a:srgbClr val="002060"/>
                </a:solidFill>
                <a:latin typeface="Montserrat Classic" panose="020B0604020202020204" charset="0"/>
              </a:rPr>
              <a:t>The visual content of the product is checked for potential issues using the product identifier model, logo detector model, and text extraction.</a:t>
            </a:r>
          </a:p>
          <a:p>
            <a:pPr marL="457200" indent="-457200">
              <a:lnSpc>
                <a:spcPct val="150000"/>
              </a:lnSpc>
              <a:buBlip>
                <a:blip r:embed="rId8"/>
              </a:buBlip>
            </a:pPr>
            <a:r>
              <a:rPr lang="en-IN" sz="2800" dirty="0">
                <a:solidFill>
                  <a:srgbClr val="002060"/>
                </a:solidFill>
                <a:latin typeface="Montserrat Classic" panose="020B0604020202020204" charset="0"/>
              </a:rPr>
              <a:t>An e-commerce website for sellers to upload quality products.</a:t>
            </a:r>
          </a:p>
          <a:p>
            <a:pPr marL="457200" indent="-457200">
              <a:lnSpc>
                <a:spcPct val="150000"/>
              </a:lnSpc>
              <a:buBlip>
                <a:blip r:embed="rId8"/>
              </a:buBlip>
            </a:pPr>
            <a:r>
              <a:rPr lang="en-IN" sz="2800" dirty="0">
                <a:solidFill>
                  <a:srgbClr val="002060"/>
                </a:solidFill>
                <a:latin typeface="Montserrat Classic" panose="020B0604020202020204" charset="0"/>
              </a:rPr>
              <a:t>An extension that pops out during each purchase on other e-commerce sites to authenticate the product image and its content.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D1BA3F9-9C52-34C3-EA8E-A4210F2629B8}"/>
              </a:ext>
            </a:extLst>
          </p:cNvPr>
          <p:cNvCxnSpPr>
            <a:cxnSpLocks/>
          </p:cNvCxnSpPr>
          <p:nvPr/>
        </p:nvCxnSpPr>
        <p:spPr>
          <a:xfrm>
            <a:off x="9239584" y="1028700"/>
            <a:ext cx="0" cy="8839200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49C4B6E-87F4-3BFA-D4BD-66497FD69D79}"/>
              </a:ext>
            </a:extLst>
          </p:cNvPr>
          <p:cNvSpPr txBox="1"/>
          <p:nvPr/>
        </p:nvSpPr>
        <p:spPr>
          <a:xfrm>
            <a:off x="990600" y="2917821"/>
            <a:ext cx="8248984" cy="5171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Blip>
                <a:blip r:embed="rId8"/>
              </a:buBlip>
            </a:pPr>
            <a:r>
              <a:rPr lang="en-IN" sz="2800" dirty="0">
                <a:solidFill>
                  <a:srgbClr val="002060"/>
                </a:solidFill>
                <a:latin typeface="Montserrat Classic" panose="020B0604020202020204" charset="0"/>
              </a:rPr>
              <a:t>To develop an e-commerce website that allows sellers to upload quality product images that can be automatically authenticated by our product identifier model. </a:t>
            </a:r>
          </a:p>
          <a:p>
            <a:pPr marL="457200" indent="-457200">
              <a:lnSpc>
                <a:spcPct val="150000"/>
              </a:lnSpc>
              <a:buBlip>
                <a:blip r:embed="rId8"/>
              </a:buBlip>
            </a:pPr>
            <a:r>
              <a:rPr lang="en-IN" sz="2800" dirty="0">
                <a:solidFill>
                  <a:srgbClr val="002060"/>
                </a:solidFill>
                <a:latin typeface="Montserrat Classic" panose="020B0604020202020204" charset="0"/>
              </a:rPr>
              <a:t>To provide a web extension API that checks the authenticity of products on other e-commerce websites.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2085749">
            <a:off x="-5690637" y="-3861861"/>
            <a:ext cx="14345355" cy="14345355"/>
          </a:xfrm>
          <a:custGeom>
            <a:avLst/>
            <a:gdLst/>
            <a:ahLst/>
            <a:cxnLst/>
            <a:rect l="l" t="t" r="r" b="b"/>
            <a:pathLst>
              <a:path w="14345355" h="14345355">
                <a:moveTo>
                  <a:pt x="0" y="0"/>
                </a:moveTo>
                <a:lnTo>
                  <a:pt x="14345355" y="0"/>
                </a:lnTo>
                <a:lnTo>
                  <a:pt x="14345355" y="14345355"/>
                </a:lnTo>
                <a:lnTo>
                  <a:pt x="0" y="1434535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TextBox 6"/>
          <p:cNvSpPr txBox="1"/>
          <p:nvPr/>
        </p:nvSpPr>
        <p:spPr>
          <a:xfrm>
            <a:off x="2438400" y="767783"/>
            <a:ext cx="6896100" cy="10298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000"/>
              </a:lnSpc>
            </a:pPr>
            <a:r>
              <a:rPr lang="en-US" sz="5400" dirty="0">
                <a:solidFill>
                  <a:srgbClr val="004AAD"/>
                </a:solidFill>
                <a:latin typeface="Montserrat Classic Bold"/>
              </a:rPr>
              <a:t>Innovations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CF0860B-DDA2-C1C1-9CDF-C4654781BA83}"/>
              </a:ext>
            </a:extLst>
          </p:cNvPr>
          <p:cNvSpPr txBox="1"/>
          <p:nvPr/>
        </p:nvSpPr>
        <p:spPr>
          <a:xfrm>
            <a:off x="685800" y="2898221"/>
            <a:ext cx="8572500" cy="36806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Blip>
                <a:blip r:embed="rId5"/>
              </a:buBlip>
            </a:pPr>
            <a:r>
              <a:rPr lang="en-IN" sz="3200" dirty="0">
                <a:solidFill>
                  <a:srgbClr val="002060"/>
                </a:solidFill>
                <a:latin typeface="Montserrat Classic" panose="020B0604020202020204" charset="0"/>
              </a:rPr>
              <a:t>Extension support is given to the already existing websites.</a:t>
            </a:r>
          </a:p>
          <a:p>
            <a:pPr marL="457200" indent="-457200">
              <a:lnSpc>
                <a:spcPct val="150000"/>
              </a:lnSpc>
              <a:buBlip>
                <a:blip r:embed="rId5"/>
              </a:buBlip>
            </a:pPr>
            <a:r>
              <a:rPr lang="en-IN" sz="3200" dirty="0">
                <a:solidFill>
                  <a:srgbClr val="002060"/>
                </a:solidFill>
                <a:latin typeface="Montserrat Classic" panose="020B0604020202020204" charset="0"/>
              </a:rPr>
              <a:t>Recommend the sample authenticated products when validation failure occurs.</a:t>
            </a:r>
          </a:p>
        </p:txBody>
      </p:sp>
      <p:sp>
        <p:nvSpPr>
          <p:cNvPr id="10" name="TextBox 6">
            <a:extLst>
              <a:ext uri="{FF2B5EF4-FFF2-40B4-BE49-F238E27FC236}">
                <a16:creationId xmlns:a16="http://schemas.microsoft.com/office/drawing/2014/main" id="{B58C5556-5656-E375-46EE-4F3E33110DD5}"/>
              </a:ext>
            </a:extLst>
          </p:cNvPr>
          <p:cNvSpPr txBox="1"/>
          <p:nvPr/>
        </p:nvSpPr>
        <p:spPr>
          <a:xfrm>
            <a:off x="9486900" y="767783"/>
            <a:ext cx="13639800" cy="10298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000"/>
              </a:lnSpc>
            </a:pPr>
            <a:r>
              <a:rPr lang="en-US" sz="5400" dirty="0">
                <a:solidFill>
                  <a:srgbClr val="004AAD"/>
                </a:solidFill>
                <a:latin typeface="Montserrat Classic Bold"/>
              </a:rPr>
              <a:t>Dependency Constraints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899A622-7EAF-A3CE-1883-DB956E485D8D}"/>
              </a:ext>
            </a:extLst>
          </p:cNvPr>
          <p:cNvSpPr txBox="1"/>
          <p:nvPr/>
        </p:nvSpPr>
        <p:spPr>
          <a:xfrm>
            <a:off x="10134600" y="2900842"/>
            <a:ext cx="7735322" cy="36806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Blip>
                <a:blip r:embed="rId5"/>
              </a:buBlip>
            </a:pPr>
            <a:r>
              <a:rPr lang="en-IN" sz="3200" dirty="0">
                <a:solidFill>
                  <a:srgbClr val="002060"/>
                </a:solidFill>
                <a:latin typeface="Montserrat Classic" panose="020B0604020202020204" charset="0"/>
                <a:cs typeface="Times New Roman" panose="02020603050405020304" pitchFamily="18" charset="0"/>
              </a:rPr>
              <a:t>The model</a:t>
            </a:r>
            <a:r>
              <a:rPr lang="en-IN" sz="3200" b="0" i="0" dirty="0">
                <a:solidFill>
                  <a:srgbClr val="002060"/>
                </a:solidFill>
                <a:effectLst/>
                <a:latin typeface="Montserrat Classic" panose="020B0604020202020204" charset="0"/>
                <a:cs typeface="Times New Roman" panose="02020603050405020304" pitchFamily="18" charset="0"/>
              </a:rPr>
              <a:t> requires a large dataset.</a:t>
            </a:r>
            <a:endParaRPr lang="en-IN" sz="3200" dirty="0">
              <a:solidFill>
                <a:srgbClr val="002060"/>
              </a:solidFill>
              <a:latin typeface="Montserrat Classic" panose="020B0604020202020204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buBlip>
                <a:blip r:embed="rId5"/>
              </a:buBlip>
            </a:pPr>
            <a:r>
              <a:rPr lang="en-IN" sz="3200" b="0" i="0" dirty="0">
                <a:solidFill>
                  <a:srgbClr val="002060"/>
                </a:solidFill>
                <a:effectLst/>
                <a:latin typeface="Montserrat Classic" panose="020B0604020202020204" charset="0"/>
                <a:cs typeface="Times New Roman" panose="02020603050405020304" pitchFamily="18" charset="0"/>
              </a:rPr>
              <a:t>Requires considerable computation power for training the model only.</a:t>
            </a:r>
            <a:endParaRPr lang="en-US" sz="3200" dirty="0">
              <a:solidFill>
                <a:srgbClr val="002060"/>
              </a:solidFill>
              <a:latin typeface="Montserrat Classic" panose="020B0604020202020204" charset="0"/>
              <a:cs typeface="Times New Roman" panose="02020603050405020304" pitchFamily="18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8AD69B2-0C5B-E034-E793-A719D650182C}"/>
              </a:ext>
            </a:extLst>
          </p:cNvPr>
          <p:cNvCxnSpPr/>
          <p:nvPr/>
        </p:nvCxnSpPr>
        <p:spPr>
          <a:xfrm>
            <a:off x="9105900" y="767783"/>
            <a:ext cx="152400" cy="8751434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reeform 14">
            <a:extLst>
              <a:ext uri="{FF2B5EF4-FFF2-40B4-BE49-F238E27FC236}">
                <a16:creationId xmlns:a16="http://schemas.microsoft.com/office/drawing/2014/main" id="{90085FA1-5250-56C4-CBEE-102124E2A1A9}"/>
              </a:ext>
            </a:extLst>
          </p:cNvPr>
          <p:cNvSpPr/>
          <p:nvPr/>
        </p:nvSpPr>
        <p:spPr>
          <a:xfrm rot="5766258" flipH="1">
            <a:off x="13461379" y="7370348"/>
            <a:ext cx="6729406" cy="5469172"/>
          </a:xfrm>
          <a:custGeom>
            <a:avLst/>
            <a:gdLst/>
            <a:ahLst/>
            <a:cxnLst/>
            <a:rect l="l" t="t" r="r" b="b"/>
            <a:pathLst>
              <a:path w="6729406" h="5469172">
                <a:moveTo>
                  <a:pt x="6729406" y="0"/>
                </a:moveTo>
                <a:lnTo>
                  <a:pt x="0" y="0"/>
                </a:lnTo>
                <a:lnTo>
                  <a:pt x="0" y="5469172"/>
                </a:lnTo>
                <a:lnTo>
                  <a:pt x="6729406" y="5469172"/>
                </a:lnTo>
                <a:lnTo>
                  <a:pt x="6729406" y="0"/>
                </a:lnTo>
                <a:close/>
              </a:path>
            </a:pathLst>
          </a:custGeom>
          <a:blipFill>
            <a:blip r:embed="rId6">
              <a:alphaModFix amt="50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6664043">
            <a:off x="-4052117" y="-737535"/>
            <a:ext cx="11511802" cy="11511802"/>
          </a:xfrm>
          <a:custGeom>
            <a:avLst/>
            <a:gdLst/>
            <a:ahLst/>
            <a:cxnLst/>
            <a:rect l="l" t="t" r="r" b="b"/>
            <a:pathLst>
              <a:path w="11511802" h="11511802">
                <a:moveTo>
                  <a:pt x="0" y="0"/>
                </a:moveTo>
                <a:lnTo>
                  <a:pt x="11511802" y="0"/>
                </a:lnTo>
                <a:lnTo>
                  <a:pt x="11511802" y="11511802"/>
                </a:lnTo>
                <a:lnTo>
                  <a:pt x="0" y="115118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 rot="-6284008">
            <a:off x="12761684" y="7147182"/>
            <a:ext cx="4789367" cy="7690070"/>
          </a:xfrm>
          <a:custGeom>
            <a:avLst/>
            <a:gdLst/>
            <a:ahLst/>
            <a:cxnLst/>
            <a:rect l="l" t="t" r="r" b="b"/>
            <a:pathLst>
              <a:path w="4789367" h="7690070">
                <a:moveTo>
                  <a:pt x="0" y="0"/>
                </a:moveTo>
                <a:lnTo>
                  <a:pt x="4789367" y="0"/>
                </a:lnTo>
                <a:lnTo>
                  <a:pt x="4789367" y="7690070"/>
                </a:lnTo>
                <a:lnTo>
                  <a:pt x="0" y="76900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TextBox 6"/>
          <p:cNvSpPr txBox="1"/>
          <p:nvPr/>
        </p:nvSpPr>
        <p:spPr>
          <a:xfrm>
            <a:off x="1028700" y="881557"/>
            <a:ext cx="8115300" cy="10447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000"/>
              </a:lnSpc>
            </a:pPr>
            <a:r>
              <a:rPr lang="en-US" sz="7200" dirty="0">
                <a:solidFill>
                  <a:srgbClr val="004AAD"/>
                </a:solidFill>
                <a:latin typeface="Montserrat Classic Bold"/>
              </a:rPr>
              <a:t>Technology Used</a:t>
            </a:r>
          </a:p>
        </p:txBody>
      </p:sp>
      <p:sp>
        <p:nvSpPr>
          <p:cNvPr id="8" name="Freeform 8"/>
          <p:cNvSpPr/>
          <p:nvPr/>
        </p:nvSpPr>
        <p:spPr>
          <a:xfrm rot="1505868">
            <a:off x="9245019" y="-4340343"/>
            <a:ext cx="12580534" cy="8680686"/>
          </a:xfrm>
          <a:custGeom>
            <a:avLst/>
            <a:gdLst/>
            <a:ahLst/>
            <a:cxnLst/>
            <a:rect l="l" t="t" r="r" b="b"/>
            <a:pathLst>
              <a:path w="12580534" h="8680686">
                <a:moveTo>
                  <a:pt x="0" y="0"/>
                </a:moveTo>
                <a:lnTo>
                  <a:pt x="12580534" y="0"/>
                </a:lnTo>
                <a:lnTo>
                  <a:pt x="12580534" y="8680686"/>
                </a:lnTo>
                <a:lnTo>
                  <a:pt x="0" y="868068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50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725970-6C48-365F-A329-FDCBAF9E9488}"/>
              </a:ext>
            </a:extLst>
          </p:cNvPr>
          <p:cNvSpPr txBox="1"/>
          <p:nvPr/>
        </p:nvSpPr>
        <p:spPr>
          <a:xfrm>
            <a:off x="1371600" y="3610288"/>
            <a:ext cx="14410266" cy="4577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lnSpc>
                <a:spcPct val="150000"/>
              </a:lnSpc>
              <a:buBlip>
                <a:blip r:embed="rId8"/>
              </a:buBlip>
            </a:pPr>
            <a:r>
              <a:rPr lang="en-US" sz="4000" dirty="0">
                <a:solidFill>
                  <a:srgbClr val="002060"/>
                </a:solidFill>
                <a:latin typeface="Montserrat Classic" panose="020B0604020202020204" charset="0"/>
                <a:cs typeface="Times New Roman" panose="02020603050405020304" pitchFamily="18" charset="0"/>
              </a:rPr>
              <a:t>Language     :  HTML, CSS, JavaScript ,Python</a:t>
            </a:r>
          </a:p>
          <a:p>
            <a:pPr marL="571500" indent="-571500">
              <a:lnSpc>
                <a:spcPct val="150000"/>
              </a:lnSpc>
              <a:buBlip>
                <a:blip r:embed="rId8"/>
              </a:buBlip>
            </a:pPr>
            <a:r>
              <a:rPr lang="en-US" sz="4000" dirty="0">
                <a:solidFill>
                  <a:srgbClr val="002060"/>
                </a:solidFill>
                <a:latin typeface="Montserrat Classic" panose="020B0604020202020204" charset="0"/>
                <a:cs typeface="Times New Roman" panose="02020603050405020304" pitchFamily="18" charset="0"/>
              </a:rPr>
              <a:t>Framework  :  Flask </a:t>
            </a:r>
          </a:p>
          <a:p>
            <a:pPr marL="571500" indent="-571500">
              <a:lnSpc>
                <a:spcPct val="150000"/>
              </a:lnSpc>
              <a:buBlip>
                <a:blip r:embed="rId8"/>
              </a:buBlip>
            </a:pPr>
            <a:r>
              <a:rPr lang="en-US" sz="4000" dirty="0">
                <a:solidFill>
                  <a:srgbClr val="002060"/>
                </a:solidFill>
                <a:latin typeface="Montserrat Classic" panose="020B0604020202020204" charset="0"/>
                <a:cs typeface="Times New Roman" panose="02020603050405020304" pitchFamily="18" charset="0"/>
              </a:rPr>
              <a:t>IDE 	               :  Visual Studio</a:t>
            </a:r>
          </a:p>
          <a:p>
            <a:pPr marL="571500" indent="-571500">
              <a:lnSpc>
                <a:spcPct val="150000"/>
              </a:lnSpc>
              <a:buBlip>
                <a:blip r:embed="rId8"/>
              </a:buBlip>
            </a:pPr>
            <a:r>
              <a:rPr lang="en-US" sz="4000" dirty="0">
                <a:solidFill>
                  <a:srgbClr val="002060"/>
                </a:solidFill>
                <a:latin typeface="Montserrat Classic" panose="020B0604020202020204" charset="0"/>
                <a:cs typeface="Times New Roman" panose="02020603050405020304" pitchFamily="18" charset="0"/>
              </a:rPr>
              <a:t>Library	        :  </a:t>
            </a:r>
            <a:r>
              <a:rPr lang="en-US" sz="4000" dirty="0" err="1">
                <a:solidFill>
                  <a:srgbClr val="002060"/>
                </a:solidFill>
                <a:latin typeface="Montserrat Classic" panose="020B0604020202020204" charset="0"/>
                <a:cs typeface="Times New Roman" panose="02020603050405020304" pitchFamily="18" charset="0"/>
              </a:rPr>
              <a:t>Tensorflow</a:t>
            </a:r>
            <a:endParaRPr lang="en-US" sz="4000" dirty="0">
              <a:solidFill>
                <a:srgbClr val="002060"/>
              </a:solidFill>
              <a:latin typeface="Montserrat Classic" panose="020B0604020202020204" charset="0"/>
              <a:cs typeface="Times New Roman" panose="02020603050405020304" pitchFamily="18" charset="0"/>
            </a:endParaRPr>
          </a:p>
          <a:p>
            <a:pPr marL="571500" indent="-571500">
              <a:lnSpc>
                <a:spcPct val="150000"/>
              </a:lnSpc>
              <a:buBlip>
                <a:blip r:embed="rId8"/>
              </a:buBlip>
            </a:pPr>
            <a:r>
              <a:rPr lang="en-US" sz="4000" dirty="0" err="1">
                <a:solidFill>
                  <a:srgbClr val="002060"/>
                </a:solidFill>
                <a:latin typeface="Montserrat Classic" panose="020B0604020202020204" charset="0"/>
                <a:cs typeface="Times New Roman" panose="02020603050405020304" pitchFamily="18" charset="0"/>
              </a:rPr>
              <a:t>DataBase</a:t>
            </a:r>
            <a:r>
              <a:rPr lang="en-US" sz="4000" dirty="0">
                <a:solidFill>
                  <a:srgbClr val="002060"/>
                </a:solidFill>
                <a:latin typeface="Montserrat Classic" panose="020B0604020202020204" charset="0"/>
                <a:cs typeface="Times New Roman" panose="02020603050405020304" pitchFamily="18" charset="0"/>
              </a:rPr>
              <a:t>      :  </a:t>
            </a:r>
            <a:r>
              <a:rPr lang="en-US" sz="4000" dirty="0" err="1">
                <a:solidFill>
                  <a:srgbClr val="002060"/>
                </a:solidFill>
                <a:latin typeface="Montserrat Classic" panose="020B0604020202020204" charset="0"/>
                <a:cs typeface="Times New Roman" panose="02020603050405020304" pitchFamily="18" charset="0"/>
              </a:rPr>
              <a:t>FireBase</a:t>
            </a:r>
            <a:endParaRPr lang="en-IN" sz="4000" dirty="0">
              <a:solidFill>
                <a:srgbClr val="002060"/>
              </a:solidFill>
              <a:latin typeface="Montserrat Classic" panose="020B0604020202020204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C57992A-42B9-4E35-BFDB-77C58097862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671181" y="6354087"/>
            <a:ext cx="1291507" cy="129150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56B7EE7-F8B1-8036-5B64-62386AC1A54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781325" y="2381410"/>
            <a:ext cx="1202479" cy="120247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69A3126-99F2-4116-E82B-B0F0DC9C97F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153951" y="7739099"/>
            <a:ext cx="1399301" cy="139930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E10A9EA-3A65-BAEF-5042-891CE4D53F26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76105" y="2245260"/>
            <a:ext cx="1457788" cy="145778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AEFB916-B588-4E8E-62E0-99AC63EAEC66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95813" y="4346433"/>
            <a:ext cx="1457788" cy="145778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B4A2AD5-25A9-9E6D-D1D7-78B31FA18D28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4793" y="4555601"/>
            <a:ext cx="1095666" cy="109566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2C985EB-9F21-4BAD-A4FF-3199F223570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30865" y="6348479"/>
            <a:ext cx="1328603" cy="132351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685800" y="342900"/>
            <a:ext cx="12230230" cy="10447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000"/>
              </a:lnSpc>
            </a:pPr>
            <a:r>
              <a:rPr lang="en-US" sz="7200" dirty="0">
                <a:solidFill>
                  <a:srgbClr val="004AAD"/>
                </a:solidFill>
                <a:latin typeface="Montserrat Classic Bold"/>
              </a:rPr>
              <a:t>System Diagram</a:t>
            </a:r>
          </a:p>
        </p:txBody>
      </p:sp>
      <p:sp>
        <p:nvSpPr>
          <p:cNvPr id="8" name="Freeform 8"/>
          <p:cNvSpPr/>
          <p:nvPr/>
        </p:nvSpPr>
        <p:spPr>
          <a:xfrm rot="-1625759">
            <a:off x="11904430" y="-5538111"/>
            <a:ext cx="9495369" cy="7717145"/>
          </a:xfrm>
          <a:custGeom>
            <a:avLst/>
            <a:gdLst/>
            <a:ahLst/>
            <a:cxnLst/>
            <a:rect l="l" t="t" r="r" b="b"/>
            <a:pathLst>
              <a:path w="9495369" h="7717145">
                <a:moveTo>
                  <a:pt x="0" y="0"/>
                </a:moveTo>
                <a:lnTo>
                  <a:pt x="9495369" y="0"/>
                </a:lnTo>
                <a:lnTo>
                  <a:pt x="9495369" y="7717145"/>
                </a:lnTo>
                <a:lnTo>
                  <a:pt x="0" y="77171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4302DC3-B265-D8BF-CA9C-1BE50B4B50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444" y="1387673"/>
            <a:ext cx="16766955" cy="890477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B8B318D-5666-4923-0037-898075C82C3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451" y="4610100"/>
            <a:ext cx="1445549" cy="106674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1FBAB13-C14A-CB21-B197-4BA7020CC47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4017918"/>
            <a:ext cx="1600200" cy="63028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D1593A0-B0F1-6A0C-378E-A319C02622C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7048500"/>
            <a:ext cx="2667000" cy="63671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4408728">
            <a:off x="4323659" y="-2800170"/>
            <a:ext cx="15887340" cy="15887340"/>
          </a:xfrm>
          <a:custGeom>
            <a:avLst/>
            <a:gdLst/>
            <a:ahLst/>
            <a:cxnLst/>
            <a:rect l="l" t="t" r="r" b="b"/>
            <a:pathLst>
              <a:path w="15887340" h="15887340">
                <a:moveTo>
                  <a:pt x="0" y="0"/>
                </a:moveTo>
                <a:lnTo>
                  <a:pt x="15887341" y="0"/>
                </a:lnTo>
                <a:lnTo>
                  <a:pt x="15887341" y="15887340"/>
                </a:lnTo>
                <a:lnTo>
                  <a:pt x="0" y="158873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15" name="Freeform 15"/>
          <p:cNvSpPr/>
          <p:nvPr/>
        </p:nvSpPr>
        <p:spPr>
          <a:xfrm rot="148401" flipH="1">
            <a:off x="15297701" y="384797"/>
            <a:ext cx="6729406" cy="5469172"/>
          </a:xfrm>
          <a:custGeom>
            <a:avLst/>
            <a:gdLst/>
            <a:ahLst/>
            <a:cxnLst/>
            <a:rect l="l" t="t" r="r" b="b"/>
            <a:pathLst>
              <a:path w="6729406" h="5469172">
                <a:moveTo>
                  <a:pt x="6729406" y="0"/>
                </a:moveTo>
                <a:lnTo>
                  <a:pt x="0" y="0"/>
                </a:lnTo>
                <a:lnTo>
                  <a:pt x="0" y="5469172"/>
                </a:lnTo>
                <a:lnTo>
                  <a:pt x="6729406" y="5469172"/>
                </a:lnTo>
                <a:lnTo>
                  <a:pt x="6729406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4" name="Freeform 24"/>
          <p:cNvSpPr/>
          <p:nvPr/>
        </p:nvSpPr>
        <p:spPr>
          <a:xfrm rot="1082301">
            <a:off x="-5072607" y="6650746"/>
            <a:ext cx="11928886" cy="8231043"/>
          </a:xfrm>
          <a:custGeom>
            <a:avLst/>
            <a:gdLst/>
            <a:ahLst/>
            <a:cxnLst/>
            <a:rect l="l" t="t" r="r" b="b"/>
            <a:pathLst>
              <a:path w="11928886" h="8231043">
                <a:moveTo>
                  <a:pt x="0" y="0"/>
                </a:moveTo>
                <a:lnTo>
                  <a:pt x="11928886" y="0"/>
                </a:lnTo>
                <a:lnTo>
                  <a:pt x="11928886" y="8231043"/>
                </a:lnTo>
                <a:lnTo>
                  <a:pt x="0" y="823104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50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1FC562-1742-38A5-6619-612A184E7712}"/>
              </a:ext>
            </a:extLst>
          </p:cNvPr>
          <p:cNvSpPr txBox="1"/>
          <p:nvPr/>
        </p:nvSpPr>
        <p:spPr>
          <a:xfrm>
            <a:off x="537368" y="1589795"/>
            <a:ext cx="15746654" cy="581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chemeClr val="tx2">
                    <a:lumMod val="75000"/>
                  </a:schemeClr>
                </a:solidFill>
                <a:latin typeface="Montserrat Classic" panose="020B0604020202020204" charset="0"/>
              </a:rPr>
              <a:t>MODULES :</a:t>
            </a:r>
          </a:p>
          <a:p>
            <a:endParaRPr lang="en-US" sz="2800" dirty="0">
              <a:solidFill>
                <a:schemeClr val="accent1">
                  <a:lumMod val="50000"/>
                </a:schemeClr>
              </a:solidFill>
              <a:latin typeface="Montserrat Classic" panose="020B0604020202020204" charset="0"/>
            </a:endParaRPr>
          </a:p>
          <a:p>
            <a:endParaRPr lang="en-US" sz="5400" dirty="0">
              <a:solidFill>
                <a:schemeClr val="accent1">
                  <a:lumMod val="50000"/>
                </a:schemeClr>
              </a:solidFill>
              <a:latin typeface="Montserrat Classic" panose="020B0604020202020204" charset="0"/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5400" dirty="0">
                <a:solidFill>
                  <a:schemeClr val="accent1">
                    <a:lumMod val="50000"/>
                  </a:schemeClr>
                </a:solidFill>
                <a:latin typeface="Montserrat Classic" panose="020B0604020202020204" charset="0"/>
              </a:rPr>
              <a:t>	</a:t>
            </a:r>
            <a:r>
              <a:rPr lang="en-US" sz="4400" dirty="0">
                <a:solidFill>
                  <a:schemeClr val="accent1">
                    <a:lumMod val="50000"/>
                  </a:schemeClr>
                </a:solidFill>
                <a:latin typeface="Montserrat Classic" panose="020B0604020202020204" charset="0"/>
              </a:rPr>
              <a:t>Product Identification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4400" dirty="0">
                <a:solidFill>
                  <a:schemeClr val="accent1">
                    <a:lumMod val="50000"/>
                  </a:schemeClr>
                </a:solidFill>
                <a:latin typeface="Montserrat Classic" panose="020B0604020202020204" charset="0"/>
              </a:rPr>
              <a:t>	Logo Extraction	&amp; Fake Detection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4400" dirty="0">
                <a:solidFill>
                  <a:schemeClr val="accent1">
                    <a:lumMod val="50000"/>
                  </a:schemeClr>
                </a:solidFill>
                <a:latin typeface="Montserrat Classic" panose="020B0604020202020204" charset="0"/>
              </a:rPr>
              <a:t>	Description Scrapping &amp; Mismatch Detection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4400" dirty="0">
                <a:solidFill>
                  <a:schemeClr val="accent1">
                    <a:lumMod val="50000"/>
                  </a:schemeClr>
                </a:solidFill>
                <a:latin typeface="Montserrat Classic" panose="020B0604020202020204" charset="0"/>
              </a:rPr>
              <a:t>	Web App for Sellers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4400" dirty="0">
                <a:solidFill>
                  <a:schemeClr val="accent1">
                    <a:lumMod val="50000"/>
                  </a:schemeClr>
                </a:solidFill>
                <a:latin typeface="Montserrat Classic" panose="020B0604020202020204" charset="0"/>
              </a:rPr>
              <a:t>  Extension API</a:t>
            </a:r>
            <a:endParaRPr lang="en-IN" sz="5400" dirty="0">
              <a:solidFill>
                <a:schemeClr val="accent1">
                  <a:lumMod val="50000"/>
                </a:schemeClr>
              </a:solidFill>
              <a:latin typeface="Montserrat Classic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97602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8"/>
          <p:cNvSpPr/>
          <p:nvPr/>
        </p:nvSpPr>
        <p:spPr>
          <a:xfrm rot="-1625759">
            <a:off x="14571429" y="-5385712"/>
            <a:ext cx="9495369" cy="7717145"/>
          </a:xfrm>
          <a:custGeom>
            <a:avLst/>
            <a:gdLst/>
            <a:ahLst/>
            <a:cxnLst/>
            <a:rect l="l" t="t" r="r" b="b"/>
            <a:pathLst>
              <a:path w="9495369" h="7717145">
                <a:moveTo>
                  <a:pt x="0" y="0"/>
                </a:moveTo>
                <a:lnTo>
                  <a:pt x="9495369" y="0"/>
                </a:lnTo>
                <a:lnTo>
                  <a:pt x="9495369" y="7717145"/>
                </a:lnTo>
                <a:lnTo>
                  <a:pt x="0" y="77171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705917-D815-9598-8C83-275A9FC651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028700"/>
            <a:ext cx="14935200" cy="57912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570C5A1-ECE5-964B-D8F9-CC528C9B8529}"/>
              </a:ext>
            </a:extLst>
          </p:cNvPr>
          <p:cNvSpPr txBox="1"/>
          <p:nvPr/>
        </p:nvSpPr>
        <p:spPr>
          <a:xfrm>
            <a:off x="1447800" y="7581900"/>
            <a:ext cx="153924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tx2">
                    <a:lumMod val="75000"/>
                  </a:schemeClr>
                </a:solidFill>
                <a:latin typeface="Montserrat Classic" panose="020B0604020202020204" charset="0"/>
              </a:rPr>
              <a:t>In Product Identifier model , once the image is uploaded in the website the  name of the product will be displayed.</a:t>
            </a:r>
          </a:p>
          <a:p>
            <a:r>
              <a:rPr lang="en-US" sz="4000" dirty="0">
                <a:solidFill>
                  <a:schemeClr val="tx2">
                    <a:lumMod val="75000"/>
                  </a:schemeClr>
                </a:solidFill>
                <a:latin typeface="Montserrat Classic" panose="020B0604020202020204" charset="0"/>
              </a:rPr>
              <a:t>It uses the CNN variant pretrained model.</a:t>
            </a:r>
          </a:p>
          <a:p>
            <a:r>
              <a:rPr lang="en-US" sz="4000" dirty="0">
                <a:solidFill>
                  <a:schemeClr val="tx2">
                    <a:lumMod val="75000"/>
                  </a:schemeClr>
                </a:solidFill>
                <a:latin typeface="Montserrat Classic" panose="020B0604020202020204" charset="0"/>
              </a:rPr>
              <a:t>Accuracy : 98.85%</a:t>
            </a:r>
            <a:endParaRPr lang="en-IN" sz="4000" dirty="0">
              <a:solidFill>
                <a:schemeClr val="tx2">
                  <a:lumMod val="75000"/>
                </a:schemeClr>
              </a:solidFill>
              <a:latin typeface="Montserrat Classic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83396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7DC394F-F6D0-16B8-4842-D2AE8C30D8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3063" y="6200564"/>
            <a:ext cx="1223575" cy="12235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57B760D-7250-525E-10F0-6BDFB30D68C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304" y="7929786"/>
            <a:ext cx="1444567" cy="117611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70F887E-F516-A89F-7394-539B4774B2F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1652" y="1491847"/>
            <a:ext cx="1223575" cy="122357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453BB7C-B473-E053-0C92-8A90441592F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4144009"/>
            <a:ext cx="1199317" cy="133003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A8B47BB-A9CF-1F95-4616-28C02B14323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543843" y="3915888"/>
            <a:ext cx="1010773" cy="133003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463D76E9-DEB9-782B-EA1C-6F2D29D4EEA1}"/>
              </a:ext>
            </a:extLst>
          </p:cNvPr>
          <p:cNvSpPr txBox="1"/>
          <p:nvPr/>
        </p:nvSpPr>
        <p:spPr>
          <a:xfrm flipH="1">
            <a:off x="838199" y="504967"/>
            <a:ext cx="6248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2">
                    <a:lumMod val="75000"/>
                  </a:schemeClr>
                </a:solidFill>
                <a:latin typeface="Montserrat Classic Bold" panose="020B0604020202020204" charset="0"/>
              </a:rPr>
              <a:t>PRODUCT MODEL RESULT :</a:t>
            </a:r>
            <a:endParaRPr lang="en-IN" sz="2800" dirty="0">
              <a:solidFill>
                <a:schemeClr val="tx2">
                  <a:lumMod val="75000"/>
                </a:schemeClr>
              </a:solidFill>
              <a:latin typeface="Montserrat Classic Bold" panose="020B060402020202020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4F9F9B-E0F4-FDAA-F4D5-A853162AF679}"/>
              </a:ext>
            </a:extLst>
          </p:cNvPr>
          <p:cNvSpPr txBox="1"/>
          <p:nvPr/>
        </p:nvSpPr>
        <p:spPr>
          <a:xfrm flipH="1">
            <a:off x="3740493" y="2175856"/>
            <a:ext cx="14893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CADBURY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F28533-EF36-30EB-3F7F-6F961444F689}"/>
              </a:ext>
            </a:extLst>
          </p:cNvPr>
          <p:cNvSpPr txBox="1"/>
          <p:nvPr/>
        </p:nvSpPr>
        <p:spPr>
          <a:xfrm rot="10800000" flipV="1">
            <a:off x="1804780" y="4580904"/>
            <a:ext cx="838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 LAYS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8F5EC3-BB6A-82D4-53AB-D14BA2A3AC5F}"/>
              </a:ext>
            </a:extLst>
          </p:cNvPr>
          <p:cNvSpPr txBox="1"/>
          <p:nvPr/>
        </p:nvSpPr>
        <p:spPr>
          <a:xfrm rot="10800000" flipV="1">
            <a:off x="1886010" y="8387108"/>
            <a:ext cx="157288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  <a:p>
            <a:r>
              <a:rPr lang="en-IN" dirty="0"/>
              <a:t>    NIKESHOES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5B85A1-43C4-9988-A782-4330FCF2F812}"/>
              </a:ext>
            </a:extLst>
          </p:cNvPr>
          <p:cNvSpPr txBox="1"/>
          <p:nvPr/>
        </p:nvSpPr>
        <p:spPr>
          <a:xfrm>
            <a:off x="5511220" y="4499011"/>
            <a:ext cx="9289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dirty="0"/>
              <a:t>PEPSI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7574E10-7D46-228A-3939-A409DE3A95E7}"/>
              </a:ext>
            </a:extLst>
          </p:cNvPr>
          <p:cNvSpPr txBox="1"/>
          <p:nvPr/>
        </p:nvSpPr>
        <p:spPr>
          <a:xfrm>
            <a:off x="3753683" y="6616621"/>
            <a:ext cx="10868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IPHONE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9995C693-E007-968C-3155-B80987094F0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6585" y="1746191"/>
            <a:ext cx="928940" cy="106164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9765DFA-AC6E-3716-C3FE-31FB2E0D548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1993" y="4101932"/>
            <a:ext cx="838201" cy="95794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D248DF1-2888-1B19-B846-AC654B6B281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3298" y="8289164"/>
            <a:ext cx="838201" cy="93342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4560A24-B8FA-72D3-D800-D45017F4AC5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7559" y="6278661"/>
            <a:ext cx="838201" cy="95794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994A8D64-686D-460F-8D79-1D1C98ADF85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0097" y="4204705"/>
            <a:ext cx="838201" cy="95794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4B9AFE71-822F-54BC-2151-38AB3751852A}"/>
              </a:ext>
            </a:extLst>
          </p:cNvPr>
          <p:cNvSpPr txBox="1"/>
          <p:nvPr/>
        </p:nvSpPr>
        <p:spPr>
          <a:xfrm>
            <a:off x="10668000" y="1075659"/>
            <a:ext cx="4495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2">
                    <a:lumMod val="75000"/>
                  </a:schemeClr>
                </a:solidFill>
                <a:latin typeface="Montserrat Classic Bold" panose="020B0604020202020204" charset="0"/>
              </a:rPr>
              <a:t>OUTLIERS :</a:t>
            </a:r>
            <a:endParaRPr lang="en-IN" sz="2800" dirty="0">
              <a:solidFill>
                <a:schemeClr val="tx2">
                  <a:lumMod val="75000"/>
                </a:schemeClr>
              </a:solidFill>
              <a:latin typeface="Montserrat Classic Bold" panose="020B0604020202020204" charset="0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B9B93C6B-509C-F4EB-EEE2-CA8D78BC31E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4625" y="2360522"/>
            <a:ext cx="1547993" cy="1246264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0A880C4E-15B0-0BDA-A844-114374AA1863}"/>
              </a:ext>
            </a:extLst>
          </p:cNvPr>
          <p:cNvSpPr txBox="1"/>
          <p:nvPr/>
        </p:nvSpPr>
        <p:spPr>
          <a:xfrm>
            <a:off x="12396578" y="2623171"/>
            <a:ext cx="15479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 LAYS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D15FD4EE-D5EA-047D-093E-06BBF1EB203F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44571" y="2427863"/>
            <a:ext cx="846305" cy="759948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1FB8CAD1-7941-ED73-58D9-1455DA6EDBDD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3814" y="4081211"/>
            <a:ext cx="1419586" cy="1368717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6A07BE0E-31C2-E023-A655-A907F099D8CC}"/>
              </a:ext>
            </a:extLst>
          </p:cNvPr>
          <p:cNvSpPr txBox="1"/>
          <p:nvPr/>
        </p:nvSpPr>
        <p:spPr>
          <a:xfrm>
            <a:off x="12563804" y="4389161"/>
            <a:ext cx="12135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 KITKAT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83194A9C-9DB9-031A-51B1-6B277E99146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44570" y="4190287"/>
            <a:ext cx="846305" cy="759949"/>
          </a:xfrm>
          <a:prstGeom prst="rect">
            <a:avLst/>
          </a:prstGeom>
        </p:spPr>
      </p:pic>
      <p:sp>
        <p:nvSpPr>
          <p:cNvPr id="38" name="Star: 5 Points 37">
            <a:extLst>
              <a:ext uri="{FF2B5EF4-FFF2-40B4-BE49-F238E27FC236}">
                <a16:creationId xmlns:a16="http://schemas.microsoft.com/office/drawing/2014/main" id="{884C2AEC-03DB-8603-5EE0-6FC3701B72A7}"/>
              </a:ext>
            </a:extLst>
          </p:cNvPr>
          <p:cNvSpPr/>
          <p:nvPr/>
        </p:nvSpPr>
        <p:spPr>
          <a:xfrm rot="10800000" flipH="1" flipV="1">
            <a:off x="10094625" y="6827504"/>
            <a:ext cx="347986" cy="276211"/>
          </a:xfrm>
          <a:prstGeom prst="star5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ABA8DB8-3358-DDF1-B886-236CFA7C3F7D}"/>
              </a:ext>
            </a:extLst>
          </p:cNvPr>
          <p:cNvSpPr txBox="1"/>
          <p:nvPr/>
        </p:nvSpPr>
        <p:spPr>
          <a:xfrm>
            <a:off x="9814944" y="6738485"/>
            <a:ext cx="7924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          </a:t>
            </a:r>
            <a:r>
              <a:rPr lang="en-US" sz="2400" b="1" dirty="0"/>
              <a:t>NOTE :</a:t>
            </a:r>
          </a:p>
          <a:p>
            <a:r>
              <a:rPr lang="en-IN" sz="2400" dirty="0"/>
              <a:t>                              This outliers will be solved  using logo 		detector in the next module.</a:t>
            </a:r>
          </a:p>
        </p:txBody>
      </p:sp>
      <p:sp>
        <p:nvSpPr>
          <p:cNvPr id="2" name="Freeform 8">
            <a:extLst>
              <a:ext uri="{FF2B5EF4-FFF2-40B4-BE49-F238E27FC236}">
                <a16:creationId xmlns:a16="http://schemas.microsoft.com/office/drawing/2014/main" id="{C70252C3-8E85-474E-29AC-914C72C79516}"/>
              </a:ext>
            </a:extLst>
          </p:cNvPr>
          <p:cNvSpPr/>
          <p:nvPr/>
        </p:nvSpPr>
        <p:spPr>
          <a:xfrm rot="19974241">
            <a:off x="14571429" y="-5385712"/>
            <a:ext cx="9495369" cy="7717145"/>
          </a:xfrm>
          <a:custGeom>
            <a:avLst/>
            <a:gdLst/>
            <a:ahLst/>
            <a:cxnLst/>
            <a:rect l="l" t="t" r="r" b="b"/>
            <a:pathLst>
              <a:path w="9495369" h="7717145">
                <a:moveTo>
                  <a:pt x="0" y="0"/>
                </a:moveTo>
                <a:lnTo>
                  <a:pt x="9495369" y="0"/>
                </a:lnTo>
                <a:lnTo>
                  <a:pt x="9495369" y="7717145"/>
                </a:lnTo>
                <a:lnTo>
                  <a:pt x="0" y="771714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alphaModFix amt="50000"/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84117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8"/>
          <p:cNvSpPr/>
          <p:nvPr/>
        </p:nvSpPr>
        <p:spPr>
          <a:xfrm rot="-1625759">
            <a:off x="14571429" y="-5385712"/>
            <a:ext cx="9495369" cy="7717145"/>
          </a:xfrm>
          <a:custGeom>
            <a:avLst/>
            <a:gdLst/>
            <a:ahLst/>
            <a:cxnLst/>
            <a:rect l="l" t="t" r="r" b="b"/>
            <a:pathLst>
              <a:path w="9495369" h="7717145">
                <a:moveTo>
                  <a:pt x="0" y="0"/>
                </a:moveTo>
                <a:lnTo>
                  <a:pt x="9495369" y="0"/>
                </a:lnTo>
                <a:lnTo>
                  <a:pt x="9495369" y="7717145"/>
                </a:lnTo>
                <a:lnTo>
                  <a:pt x="0" y="77171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DEB7FA-5651-0AC7-C83C-14AD96B4B3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1632022"/>
            <a:ext cx="12192000" cy="48768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6CC4627-33D0-FBD4-4BD5-972781071D35}"/>
              </a:ext>
            </a:extLst>
          </p:cNvPr>
          <p:cNvSpPr txBox="1"/>
          <p:nvPr/>
        </p:nvSpPr>
        <p:spPr>
          <a:xfrm>
            <a:off x="1752600" y="7095355"/>
            <a:ext cx="136398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2">
                    <a:lumMod val="75000"/>
                  </a:schemeClr>
                </a:solidFill>
                <a:latin typeface="Montserrat Classic" panose="020B0604020202020204" charset="0"/>
              </a:rPr>
              <a:t>In Logo Detector Model, Logo will be extracted using YOLO V5 for object detection.</a:t>
            </a:r>
          </a:p>
          <a:p>
            <a:r>
              <a:rPr lang="en-US" sz="2800" dirty="0">
                <a:solidFill>
                  <a:schemeClr val="tx2">
                    <a:lumMod val="75000"/>
                  </a:schemeClr>
                </a:solidFill>
                <a:latin typeface="Montserrat Classic" panose="020B0604020202020204" charset="0"/>
              </a:rPr>
              <a:t>It needs the preprocessing step especially annotation for object detection.</a:t>
            </a:r>
          </a:p>
          <a:p>
            <a:r>
              <a:rPr lang="en-US" sz="2800" dirty="0">
                <a:solidFill>
                  <a:schemeClr val="tx2">
                    <a:lumMod val="75000"/>
                  </a:schemeClr>
                </a:solidFill>
                <a:latin typeface="Montserrat Classic" panose="020B0604020202020204" charset="0"/>
              </a:rPr>
              <a:t>After performing object detection again logo detector model will use MOBILE NET for predicting the correct product name.</a:t>
            </a:r>
            <a:endParaRPr lang="en-IN" sz="2800" dirty="0">
              <a:solidFill>
                <a:schemeClr val="tx2">
                  <a:lumMod val="75000"/>
                </a:schemeClr>
              </a:solidFill>
              <a:latin typeface="Montserrat Classic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3715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8">
            <a:extLst>
              <a:ext uri="{FF2B5EF4-FFF2-40B4-BE49-F238E27FC236}">
                <a16:creationId xmlns:a16="http://schemas.microsoft.com/office/drawing/2014/main" id="{7C8D87FD-5738-40AB-9A27-3FCEA6BB1E16}"/>
              </a:ext>
            </a:extLst>
          </p:cNvPr>
          <p:cNvSpPr/>
          <p:nvPr/>
        </p:nvSpPr>
        <p:spPr>
          <a:xfrm rot="19974241">
            <a:off x="14571429" y="-5385712"/>
            <a:ext cx="9495369" cy="7717145"/>
          </a:xfrm>
          <a:custGeom>
            <a:avLst/>
            <a:gdLst/>
            <a:ahLst/>
            <a:cxnLst/>
            <a:rect l="l" t="t" r="r" b="b"/>
            <a:pathLst>
              <a:path w="9495369" h="7717145">
                <a:moveTo>
                  <a:pt x="0" y="0"/>
                </a:moveTo>
                <a:lnTo>
                  <a:pt x="9495369" y="0"/>
                </a:lnTo>
                <a:lnTo>
                  <a:pt x="9495369" y="7717145"/>
                </a:lnTo>
                <a:lnTo>
                  <a:pt x="0" y="77171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0E387C-AAC6-2AC1-B3C7-9130DC1F9790}"/>
              </a:ext>
            </a:extLst>
          </p:cNvPr>
          <p:cNvSpPr txBox="1"/>
          <p:nvPr/>
        </p:nvSpPr>
        <p:spPr>
          <a:xfrm flipH="1">
            <a:off x="838198" y="504967"/>
            <a:ext cx="75438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2">
                    <a:lumMod val="75000"/>
                  </a:schemeClr>
                </a:solidFill>
                <a:latin typeface="Montserrat Classic Bold" panose="020B0604020202020204" charset="0"/>
              </a:rPr>
              <a:t>LOGO  DETECTION  MODEL  RESULT :</a:t>
            </a:r>
            <a:endParaRPr lang="en-IN" sz="2800" dirty="0">
              <a:solidFill>
                <a:schemeClr val="tx2">
                  <a:lumMod val="75000"/>
                </a:schemeClr>
              </a:solidFill>
              <a:latin typeface="Montserrat Classic Bold" panose="020B060402020202020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37942D5-FB9E-5286-535F-99ECCC98B1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4557" y="6133062"/>
            <a:ext cx="6338255" cy="323373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8FE926D-B4C4-939F-B8CE-906E5FA7262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1778060"/>
            <a:ext cx="3923378" cy="344443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25024BC-930F-4032-93F8-FF02930870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0" y="1758103"/>
            <a:ext cx="3663678" cy="3700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6323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4408728">
            <a:off x="4323659" y="-2800170"/>
            <a:ext cx="15887340" cy="15887340"/>
          </a:xfrm>
          <a:custGeom>
            <a:avLst/>
            <a:gdLst/>
            <a:ahLst/>
            <a:cxnLst/>
            <a:rect l="l" t="t" r="r" b="b"/>
            <a:pathLst>
              <a:path w="15887340" h="15887340">
                <a:moveTo>
                  <a:pt x="0" y="0"/>
                </a:moveTo>
                <a:lnTo>
                  <a:pt x="15887341" y="0"/>
                </a:lnTo>
                <a:lnTo>
                  <a:pt x="15887341" y="15887340"/>
                </a:lnTo>
                <a:lnTo>
                  <a:pt x="0" y="158873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15" name="Freeform 15"/>
          <p:cNvSpPr/>
          <p:nvPr/>
        </p:nvSpPr>
        <p:spPr>
          <a:xfrm rot="148401" flipH="1">
            <a:off x="15297701" y="384797"/>
            <a:ext cx="6729406" cy="5469172"/>
          </a:xfrm>
          <a:custGeom>
            <a:avLst/>
            <a:gdLst/>
            <a:ahLst/>
            <a:cxnLst/>
            <a:rect l="l" t="t" r="r" b="b"/>
            <a:pathLst>
              <a:path w="6729406" h="5469172">
                <a:moveTo>
                  <a:pt x="6729406" y="0"/>
                </a:moveTo>
                <a:lnTo>
                  <a:pt x="0" y="0"/>
                </a:lnTo>
                <a:lnTo>
                  <a:pt x="0" y="5469172"/>
                </a:lnTo>
                <a:lnTo>
                  <a:pt x="6729406" y="5469172"/>
                </a:lnTo>
                <a:lnTo>
                  <a:pt x="6729406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4" name="Freeform 24"/>
          <p:cNvSpPr/>
          <p:nvPr/>
        </p:nvSpPr>
        <p:spPr>
          <a:xfrm rot="1082301">
            <a:off x="-5072607" y="6650746"/>
            <a:ext cx="11928886" cy="8231043"/>
          </a:xfrm>
          <a:custGeom>
            <a:avLst/>
            <a:gdLst/>
            <a:ahLst/>
            <a:cxnLst/>
            <a:rect l="l" t="t" r="r" b="b"/>
            <a:pathLst>
              <a:path w="11928886" h="8231043">
                <a:moveTo>
                  <a:pt x="0" y="0"/>
                </a:moveTo>
                <a:lnTo>
                  <a:pt x="11928886" y="0"/>
                </a:lnTo>
                <a:lnTo>
                  <a:pt x="11928886" y="8231043"/>
                </a:lnTo>
                <a:lnTo>
                  <a:pt x="0" y="823104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50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1FC562-1742-38A5-6619-612A184E7712}"/>
              </a:ext>
            </a:extLst>
          </p:cNvPr>
          <p:cNvSpPr txBox="1"/>
          <p:nvPr/>
        </p:nvSpPr>
        <p:spPr>
          <a:xfrm>
            <a:off x="457200" y="876300"/>
            <a:ext cx="1574665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4400" b="0" i="0" dirty="0">
              <a:solidFill>
                <a:schemeClr val="tx2">
                  <a:lumMod val="75000"/>
                </a:schemeClr>
              </a:solidFill>
              <a:effectLst/>
              <a:latin typeface="Montserrat Classic" panose="020B060402020202020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5CF088-11B4-8C1E-6C67-7018D65AB12A}"/>
              </a:ext>
            </a:extLst>
          </p:cNvPr>
          <p:cNvSpPr txBox="1"/>
          <p:nvPr/>
        </p:nvSpPr>
        <p:spPr>
          <a:xfrm>
            <a:off x="1295400" y="1333500"/>
            <a:ext cx="9296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IN" sz="3600" dirty="0">
                <a:solidFill>
                  <a:schemeClr val="tx2">
                    <a:lumMod val="75000"/>
                  </a:schemeClr>
                </a:solidFill>
                <a:latin typeface="Montserrat Classic Bold" panose="020B0604020202020204" charset="0"/>
              </a:rPr>
              <a:t>LOGO EXTRACTION MODEL RESULT 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747667-51C4-E97F-CB6D-AD4D689CEB1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1924" y="3447981"/>
            <a:ext cx="762000" cy="3619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69DF489-7A5D-BCAD-67FB-918DDFE4E63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827" y="3509487"/>
            <a:ext cx="552450" cy="2857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0EA5D2E-91C1-D4A8-FB29-2F945439D16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9873" y="4652881"/>
            <a:ext cx="3635607" cy="192864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B6BBA2E-E360-FBE6-3AC2-B5605471B75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5600" y="7498022"/>
            <a:ext cx="3200400" cy="191812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9C44ABE-78CB-AF11-FAD2-6208A53FF1B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1800" y="5619429"/>
            <a:ext cx="2027756" cy="2137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6656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1457</TotalTime>
  <Words>389</Words>
  <Application>Microsoft Office PowerPoint</Application>
  <PresentationFormat>Custom</PresentationFormat>
  <Paragraphs>74</Paragraphs>
  <Slides>21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Calibri</vt:lpstr>
      <vt:lpstr>Arial Black</vt:lpstr>
      <vt:lpstr>Montserrat Classic</vt:lpstr>
      <vt:lpstr>Montserrat Classic Bold</vt:lpstr>
      <vt:lpstr>Arial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Modern and Minimal Company Profile Presentation</dc:title>
  <dc:creator>Deivanayaki S</dc:creator>
  <cp:lastModifiedBy>Azhara Yousuf</cp:lastModifiedBy>
  <cp:revision>149</cp:revision>
  <dcterms:created xsi:type="dcterms:W3CDTF">2006-08-16T00:00:00Z</dcterms:created>
  <dcterms:modified xsi:type="dcterms:W3CDTF">2024-02-23T07:28:27Z</dcterms:modified>
  <dc:identifier>DAFw4WQhVng</dc:identifier>
</cp:coreProperties>
</file>